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sldIdLst>
    <p:sldId id="256" r:id="rId2"/>
    <p:sldId id="278" r:id="rId3"/>
    <p:sldId id="289" r:id="rId4"/>
    <p:sldId id="279" r:id="rId5"/>
    <p:sldId id="286" r:id="rId6"/>
    <p:sldId id="287" r:id="rId7"/>
    <p:sldId id="288" r:id="rId8"/>
    <p:sldId id="285" r:id="rId9"/>
    <p:sldId id="284" r:id="rId10"/>
    <p:sldId id="290" r:id="rId11"/>
    <p:sldId id="291" r:id="rId12"/>
    <p:sldId id="294" r:id="rId13"/>
    <p:sldId id="293" r:id="rId14"/>
    <p:sldId id="281" r:id="rId15"/>
    <p:sldId id="295" r:id="rId16"/>
    <p:sldId id="261" r:id="rId17"/>
    <p:sldId id="275" r:id="rId18"/>
    <p:sldId id="296" r:id="rId19"/>
    <p:sldId id="305" r:id="rId20"/>
    <p:sldId id="297" r:id="rId21"/>
    <p:sldId id="298" r:id="rId22"/>
    <p:sldId id="300" r:id="rId23"/>
    <p:sldId id="301" r:id="rId24"/>
    <p:sldId id="303" r:id="rId25"/>
    <p:sldId id="302" r:id="rId26"/>
    <p:sldId id="304" r:id="rId27"/>
    <p:sldId id="306" r:id="rId28"/>
    <p:sldId id="307" r:id="rId29"/>
    <p:sldId id="308" r:id="rId30"/>
    <p:sldId id="264" r:id="rId31"/>
    <p:sldId id="266" r:id="rId32"/>
    <p:sldId id="267" r:id="rId33"/>
    <p:sldId id="269" r:id="rId34"/>
    <p:sldId id="263" r:id="rId35"/>
    <p:sldId id="262" r:id="rId36"/>
    <p:sldId id="277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A3027"/>
    <a:srgbClr val="664436"/>
    <a:srgbClr val="69463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017" autoAdjust="0"/>
    <p:restoredTop sz="95845" autoAdjust="0"/>
  </p:normalViewPr>
  <p:slideViewPr>
    <p:cSldViewPr snapToGrid="0">
      <p:cViewPr varScale="1">
        <p:scale>
          <a:sx n="63" d="100"/>
          <a:sy n="63" d="100"/>
        </p:scale>
        <p:origin x="916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589991-F6C8-47A9-B4D4-921F4CCA8C99}" type="datetimeFigureOut">
              <a:rPr lang="en-US" smtClean="0"/>
              <a:t>5/11/2022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0EF5AB-9D65-47AC-B0C1-384C10EDF8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7749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0EF5AB-9D65-47AC-B0C1-384C10EDF89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847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9FF7E-824D-4C69-B1AF-5E6F33898D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038F1E-C537-4C06-A4DD-782EDCD7FF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1FB044-3A4B-4A8A-9DE3-18F19CA6B9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1A698-27B3-408A-8E17-B73363124F2B}" type="datetimeFigureOut">
              <a:rPr lang="en-IN" smtClean="0"/>
              <a:t>11-05-2022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C161F5-8628-4BEB-A112-9030121875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5D5B3B-5A58-4B2F-9E8E-9D49C6FEE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15DB6-2324-469A-9098-14C65E68873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1822949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ageCurlDouble"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A19B48-AE21-4E78-BBF5-203CC1745D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DF16F1-BB30-4BAA-BDCF-22190D8688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811966-9497-42C8-BD74-20C1A7391A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1A698-27B3-408A-8E17-B73363124F2B}" type="datetimeFigureOut">
              <a:rPr lang="en-IN" smtClean="0"/>
              <a:t>11-05-2022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7ACAC3-C659-413D-865A-4D0A988310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FB068D-DCE9-4B58-A2F8-80411C9E31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15DB6-2324-469A-9098-14C65E68873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4970047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ageCurlDouble"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8F01676-65D3-4BC9-9E64-7DABFA4428D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93187A-74DB-4BC6-A618-F6813D1C3C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F6C135-402D-42D7-9D31-6DD449FFA4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1A698-27B3-408A-8E17-B73363124F2B}" type="datetimeFigureOut">
              <a:rPr lang="en-IN" smtClean="0"/>
              <a:t>11-05-2022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F892C7-6C28-4E06-A288-09F0154641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492A9C-26EA-4CCF-80D5-544C993C09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15DB6-2324-469A-9098-14C65E68873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6960794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ageCurlDouble"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3B0AE1-A312-4B41-80CE-0483D5D2C8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8F57F3-825E-41D7-8860-E42AEBA24C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6A2664-4D87-4216-9BDA-E7D50EF7B3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1A698-27B3-408A-8E17-B73363124F2B}" type="datetimeFigureOut">
              <a:rPr lang="en-IN" smtClean="0"/>
              <a:t>11-05-2022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8966EC-2C61-45A9-A238-7951FF7743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FA6325-0B22-4349-9376-B4A536970D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15DB6-2324-469A-9098-14C65E68873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5869895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ageCurlDouble"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BD177-A8C5-4DC0-9546-D11D1BDBD1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695A76-1A1C-4955-B35A-925CD4902A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EFF870-1A99-4B13-826C-153941786B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1A698-27B3-408A-8E17-B73363124F2B}" type="datetimeFigureOut">
              <a:rPr lang="en-IN" smtClean="0"/>
              <a:t>11-05-2022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C7BBA9-F36F-4A8A-9E95-053B4B51BC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D29865-00DF-4BC1-8F73-0730A98C8D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15DB6-2324-469A-9098-14C65E68873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7792634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ageCurlDouble"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386B37-F6A9-49B1-8360-4361C4015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C5338F-86FD-4908-A1AA-A34AD2F4A6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5A79CA-169B-454F-90A0-CFE2D601C2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3947C1-5DC7-484F-B19F-ABB0AF10A4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1A698-27B3-408A-8E17-B73363124F2B}" type="datetimeFigureOut">
              <a:rPr lang="en-IN" smtClean="0"/>
              <a:t>11-05-2022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45BE92-AD1E-469B-A2C4-002E707FE2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295997-A2EF-44EF-BC26-8375C5849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15DB6-2324-469A-9098-14C65E68873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8075241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ageCurlDouble"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D743FA-A740-4FA3-BA61-5142F7106A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E39560-46B2-4328-9E25-62DAD633C9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FAC1C7-7BE7-4804-98EF-C77A46E6D5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00A3A03-4D7F-473A-AD7C-3F9468D0E27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EBB4000-CEE2-47C8-8FA7-7D7482531C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BD19EF1-48F7-43E6-893E-4984A0EAA4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1A698-27B3-408A-8E17-B73363124F2B}" type="datetimeFigureOut">
              <a:rPr lang="en-IN" smtClean="0"/>
              <a:t>11-05-2022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2E0335F-C27D-463F-8020-1262718D7C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5FCDDB7-5C9C-45D0-B8C1-99569F1CE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15DB6-2324-469A-9098-14C65E68873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3469509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ageCurlDouble"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ADE4F8-6748-4B9C-AC7F-8686CE7DD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DDA662-84CA-4A37-996F-CE9B2E9B26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1A698-27B3-408A-8E17-B73363124F2B}" type="datetimeFigureOut">
              <a:rPr lang="en-IN" smtClean="0"/>
              <a:t>11-05-2022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857EB-1182-49EB-ADBC-C607FDB17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EE6375-44DF-4AFF-80A5-0B9D28D2C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15DB6-2324-469A-9098-14C65E68873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4827337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ageCurlDouble"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325D25B-52B2-45AC-B3E9-80BED6227B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1A698-27B3-408A-8E17-B73363124F2B}" type="datetimeFigureOut">
              <a:rPr lang="en-IN" smtClean="0"/>
              <a:t>11-05-2022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8FB7A24-D68C-4823-95AC-C359C1ADD8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E17FF8-AAC2-42BA-926E-316270DFB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15DB6-2324-469A-9098-14C65E68873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4889756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ageCurlDouble"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D7B66A-3ADE-4697-B3EF-13F4592216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AB6D4E-A1BB-4ADF-BFA6-1BC8367630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172CDA-247F-43D4-B73A-E048067311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F6C727-9A02-4CB3-87BA-DECD9AC689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1A698-27B3-408A-8E17-B73363124F2B}" type="datetimeFigureOut">
              <a:rPr lang="en-IN" smtClean="0"/>
              <a:t>11-05-2022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0F57D8-FF60-4C8D-B6B5-2AEB05A18E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E3FBF2-B060-4949-8B6E-38445E1CCF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15DB6-2324-469A-9098-14C65E68873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6459903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ageCurlDouble"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AB8E2-EFAE-4FF9-A92A-BE13CCA5EF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A770233-8E21-4FAA-B164-9DB0237543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370B55-443E-47BD-B128-00A3C2C896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A0B0EA-911F-4AD3-BC8D-6D4D244133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1A698-27B3-408A-8E17-B73363124F2B}" type="datetimeFigureOut">
              <a:rPr lang="en-IN" smtClean="0"/>
              <a:t>11-05-2022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D4694F-5D7B-4FD4-8EBC-B5CD1F6884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FAD519-2018-4688-AEE4-EC6CB1929F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15DB6-2324-469A-9098-14C65E68873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8813727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ageCurlDouble"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50000"/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70FBBA7-BA57-4F81-B3C8-43BE30BE4F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38F114-C671-46DA-9F54-BDF6E67F10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857FA4-087D-47A1-B577-E2B6D7C003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41A698-27B3-408A-8E17-B73363124F2B}" type="datetimeFigureOut">
              <a:rPr lang="en-IN" smtClean="0"/>
              <a:t>11-05-2022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D2E37D-25D5-4B67-8188-7963660C46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45F9FD-1228-456A-AC06-8B5F089706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415DB6-2324-469A-9098-14C65E68873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784274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="http://schemas.microsoft.com/office/powerpoint/2012/main">
    <mc:Choice Requires="p15">
      <p:transition spd="med">
        <p15:prstTrans prst="pageCurlDouble"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3AC349F-0C76-43FB-B5D6-CA47CBE1BC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10999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314C8FF-68D1-41FF-A610-044E88132751}"/>
              </a:ext>
            </a:extLst>
          </p:cNvPr>
          <p:cNvSpPr txBox="1"/>
          <p:nvPr/>
        </p:nvSpPr>
        <p:spPr>
          <a:xfrm>
            <a:off x="659725" y="2288448"/>
            <a:ext cx="5208988" cy="21164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IN" b="1" dirty="0">
                <a:solidFill>
                  <a:srgbClr val="694634"/>
                </a:solidFill>
                <a:latin typeface="Century Schoolbook" panose="02040604050505020304" pitchFamily="18" charset="0"/>
              </a:rPr>
              <a:t>Alireza </a:t>
            </a:r>
            <a:r>
              <a:rPr lang="en-IN" b="1" dirty="0" err="1">
                <a:solidFill>
                  <a:srgbClr val="694634"/>
                </a:solidFill>
                <a:latin typeface="Century Schoolbook" panose="02040604050505020304" pitchFamily="18" charset="0"/>
              </a:rPr>
              <a:t>Samadi</a:t>
            </a:r>
            <a:r>
              <a:rPr lang="en-IN" b="1" dirty="0">
                <a:solidFill>
                  <a:srgbClr val="694634"/>
                </a:solidFill>
                <a:latin typeface="Century Schoolbook" panose="02040604050505020304" pitchFamily="18" charset="0"/>
              </a:rPr>
              <a:t>, 1961823</a:t>
            </a:r>
          </a:p>
          <a:p>
            <a:pPr algn="just">
              <a:lnSpc>
                <a:spcPct val="150000"/>
              </a:lnSpc>
            </a:pPr>
            <a:r>
              <a:rPr lang="en-IN" b="1" dirty="0">
                <a:solidFill>
                  <a:srgbClr val="694634"/>
                </a:solidFill>
                <a:latin typeface="Century Schoolbook" panose="02040604050505020304" pitchFamily="18" charset="0"/>
              </a:rPr>
              <a:t>Fariba </a:t>
            </a:r>
            <a:r>
              <a:rPr lang="en-IN" b="1" dirty="0" err="1">
                <a:solidFill>
                  <a:srgbClr val="694634"/>
                </a:solidFill>
                <a:latin typeface="Century Schoolbook" panose="02040604050505020304" pitchFamily="18" charset="0"/>
              </a:rPr>
              <a:t>Noorighomesheh</a:t>
            </a:r>
            <a:r>
              <a:rPr lang="en-IN" b="1" dirty="0">
                <a:solidFill>
                  <a:srgbClr val="694634"/>
                </a:solidFill>
                <a:latin typeface="Century Schoolbook" panose="02040604050505020304" pitchFamily="18" charset="0"/>
              </a:rPr>
              <a:t>, 1958130 </a:t>
            </a:r>
          </a:p>
          <a:p>
            <a:pPr algn="just">
              <a:lnSpc>
                <a:spcPct val="150000"/>
              </a:lnSpc>
            </a:pPr>
            <a:r>
              <a:rPr lang="en-IN" b="1" dirty="0">
                <a:solidFill>
                  <a:srgbClr val="694634"/>
                </a:solidFill>
                <a:latin typeface="Century Schoolbook" panose="02040604050505020304" pitchFamily="18" charset="0"/>
              </a:rPr>
              <a:t>Nilesh </a:t>
            </a:r>
            <a:r>
              <a:rPr lang="en-IN" b="1" dirty="0" err="1">
                <a:solidFill>
                  <a:srgbClr val="694634"/>
                </a:solidFill>
                <a:latin typeface="Century Schoolbook" panose="02040604050505020304" pitchFamily="18" charset="0"/>
              </a:rPr>
              <a:t>Dusane</a:t>
            </a:r>
            <a:r>
              <a:rPr lang="en-IN" b="1" dirty="0">
                <a:solidFill>
                  <a:srgbClr val="694634"/>
                </a:solidFill>
                <a:latin typeface="Century Schoolbook" panose="02040604050505020304" pitchFamily="18" charset="0"/>
              </a:rPr>
              <a:t>, 2021621</a:t>
            </a:r>
          </a:p>
          <a:p>
            <a:pPr algn="just">
              <a:lnSpc>
                <a:spcPct val="150000"/>
              </a:lnSpc>
            </a:pPr>
            <a:r>
              <a:rPr lang="en-IN" b="1" dirty="0" err="1">
                <a:solidFill>
                  <a:srgbClr val="694634"/>
                </a:solidFill>
                <a:latin typeface="Century Schoolbook" panose="02040604050505020304" pitchFamily="18" charset="0"/>
              </a:rPr>
              <a:t>Smeet</a:t>
            </a:r>
            <a:r>
              <a:rPr lang="en-IN" b="1" dirty="0">
                <a:solidFill>
                  <a:srgbClr val="694634"/>
                </a:solidFill>
                <a:latin typeface="Century Schoolbook" panose="02040604050505020304" pitchFamily="18" charset="0"/>
              </a:rPr>
              <a:t> </a:t>
            </a:r>
            <a:r>
              <a:rPr lang="en-IN" b="1" dirty="0" err="1">
                <a:solidFill>
                  <a:srgbClr val="694634"/>
                </a:solidFill>
                <a:latin typeface="Century Schoolbook" panose="02040604050505020304" pitchFamily="18" charset="0"/>
              </a:rPr>
              <a:t>Nilvarna</a:t>
            </a:r>
            <a:r>
              <a:rPr lang="en-IN" b="1" dirty="0">
                <a:solidFill>
                  <a:srgbClr val="694634"/>
                </a:solidFill>
                <a:latin typeface="Century Schoolbook" panose="02040604050505020304" pitchFamily="18" charset="0"/>
              </a:rPr>
              <a:t>, 2007270</a:t>
            </a:r>
          </a:p>
          <a:p>
            <a:pPr algn="just">
              <a:lnSpc>
                <a:spcPct val="150000"/>
              </a:lnSpc>
            </a:pPr>
            <a:r>
              <a:rPr lang="en-IN" b="1" dirty="0">
                <a:solidFill>
                  <a:srgbClr val="694634"/>
                </a:solidFill>
                <a:latin typeface="Century Schoolbook" panose="02040604050505020304" pitchFamily="18" charset="0"/>
              </a:rPr>
              <a:t>Ali Raza Mahar</a:t>
            </a:r>
            <a:r>
              <a:rPr lang="en-US" b="1" dirty="0">
                <a:solidFill>
                  <a:srgbClr val="694634"/>
                </a:solidFill>
                <a:latin typeface="Century Schoolbook" panose="02040604050505020304" pitchFamily="18" charset="0"/>
              </a:rPr>
              <a:t>, 1989534</a:t>
            </a:r>
            <a:endParaRPr lang="en-IN" b="1" dirty="0">
              <a:solidFill>
                <a:srgbClr val="694634"/>
              </a:solidFill>
              <a:latin typeface="Century Schoolbook" panose="020406040505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34E5CB-82F5-464C-AE6E-22040572DD44}"/>
              </a:ext>
            </a:extLst>
          </p:cNvPr>
          <p:cNvSpPr txBox="1"/>
          <p:nvPr/>
        </p:nvSpPr>
        <p:spPr>
          <a:xfrm>
            <a:off x="4700156" y="282450"/>
            <a:ext cx="6314536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6600" dirty="0">
                <a:solidFill>
                  <a:srgbClr val="694634"/>
                </a:solidFill>
                <a:latin typeface="Century Schoolbook" panose="02040604050505020304" pitchFamily="18" charset="0"/>
              </a:rPr>
              <a:t>FurRent</a:t>
            </a:r>
          </a:p>
          <a:p>
            <a:pPr algn="ctr"/>
            <a:endParaRPr lang="en-IN" sz="2000" dirty="0">
              <a:solidFill>
                <a:srgbClr val="694634"/>
              </a:solidFill>
              <a:latin typeface="Century Schoolbook" panose="02040604050505020304" pitchFamily="18" charset="0"/>
            </a:endParaRPr>
          </a:p>
          <a:p>
            <a:pPr algn="ctr"/>
            <a:r>
              <a:rPr lang="en-IN" sz="2000" dirty="0">
                <a:solidFill>
                  <a:srgbClr val="694634"/>
                </a:solidFill>
                <a:latin typeface="Century Schoolbook" panose="02040604050505020304" pitchFamily="18" charset="0"/>
              </a:rPr>
              <a:t>Buy, rent, exchange furniture on the go.</a:t>
            </a:r>
          </a:p>
        </p:txBody>
      </p:sp>
    </p:spTree>
    <p:extLst>
      <p:ext uri="{BB962C8B-B14F-4D97-AF65-F5344CB8AC3E}">
        <p14:creationId xmlns:p14="http://schemas.microsoft.com/office/powerpoint/2010/main" val="3468995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BB778-BC6F-4142-BDA7-30C00E9D3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Key points derived from questionnaire to be addressed by the product 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C762CB-7AB0-47F6-8802-CE934B909A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82825"/>
            <a:ext cx="10515600" cy="4351338"/>
          </a:xfrm>
        </p:spPr>
        <p:txBody>
          <a:bodyPr>
            <a:normAutofit/>
          </a:bodyPr>
          <a:lstStyle/>
          <a:p>
            <a:r>
              <a:rPr lang="en-US" sz="2000" dirty="0"/>
              <a:t>No well known competitor is available as of now.</a:t>
            </a:r>
          </a:p>
          <a:p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31DF1F-7EBC-13D5-D7D8-F9E1322C6B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4585" y="2782274"/>
            <a:ext cx="3504595" cy="285870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BD6BB3D-9D59-5B7B-09C2-F493E99BA5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23857" y="2784455"/>
            <a:ext cx="3433013" cy="2797751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3009770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ageCurlDouble"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BB778-BC6F-4142-BDA7-30C00E9D3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Key points derived from questionnaire to be addressed by the product 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C762CB-7AB0-47F6-8802-CE934B909A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828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	</a:t>
            </a:r>
          </a:p>
          <a:p>
            <a:r>
              <a:rPr lang="en-US" sz="2000" dirty="0"/>
              <a:t>Being decorative and stylish is a key element of a furniture for people.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E7FDA9-6842-1C98-0615-D624DFE7D6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34189" y="3252534"/>
            <a:ext cx="3850094" cy="316269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EA92869-E24E-909A-6EBB-21B150C9521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" t="59575" r="-508" b="-3348"/>
          <a:stretch/>
        </p:blipFill>
        <p:spPr>
          <a:xfrm>
            <a:off x="5892800" y="3252534"/>
            <a:ext cx="4079240" cy="3390941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4AE7385-F1E6-FD27-5C09-AB6D69BFD731}"/>
              </a:ext>
            </a:extLst>
          </p:cNvPr>
          <p:cNvSpPr txBox="1"/>
          <p:nvPr/>
        </p:nvSpPr>
        <p:spPr>
          <a:xfrm>
            <a:off x="11247120" y="6264831"/>
            <a:ext cx="725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Test 6</a:t>
            </a:r>
          </a:p>
        </p:txBody>
      </p:sp>
    </p:spTree>
    <p:extLst>
      <p:ext uri="{BB962C8B-B14F-4D97-AF65-F5344CB8AC3E}">
        <p14:creationId xmlns:p14="http://schemas.microsoft.com/office/powerpoint/2010/main" val="237057796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ageCurlDouble"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BB778-BC6F-4142-BDA7-30C00E9D3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Key points derived from questionnaire to be addressed by the product 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C762CB-7AB0-47F6-8802-CE934B909A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82825"/>
            <a:ext cx="10515600" cy="4351338"/>
          </a:xfrm>
        </p:spPr>
        <p:txBody>
          <a:bodyPr>
            <a:normAutofit/>
          </a:bodyPr>
          <a:lstStyle/>
          <a:p>
            <a:r>
              <a:rPr lang="en-US" sz="2000" dirty="0"/>
              <a:t>Around 10% of the respondent threw away their unused furniture resulting in furniture waste.</a:t>
            </a:r>
          </a:p>
          <a:p>
            <a:r>
              <a:rPr lang="en-US" sz="2000" dirty="0"/>
              <a:t>Considering above people still care about helping their environment.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5BF15C-9AEC-B4C1-5D18-9B833F4F94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6668" y="3297474"/>
            <a:ext cx="2688135" cy="2169774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F97AFBD-9788-4728-D111-416505F0D8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77530" y="3297474"/>
            <a:ext cx="2790105" cy="223014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7AA6E3C-77A3-4717-AF79-068146F00C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5" r="1435"/>
          <a:stretch/>
        </p:blipFill>
        <p:spPr>
          <a:xfrm>
            <a:off x="8889931" y="3297474"/>
            <a:ext cx="2654229" cy="216487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5AD832D-6E62-60D4-4DFF-DF4D19B350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67099" y="3301022"/>
            <a:ext cx="2688135" cy="216622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5699175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ageCurlDouble"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BB778-BC6F-4142-BDA7-30C00E9D3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Key points derived from questionnaire to be addressed by the product 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C762CB-7AB0-47F6-8802-CE934B909A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82825"/>
            <a:ext cx="10515600" cy="4351338"/>
          </a:xfrm>
        </p:spPr>
        <p:txBody>
          <a:bodyPr>
            <a:normAutofit/>
          </a:bodyPr>
          <a:lstStyle/>
          <a:p>
            <a:r>
              <a:rPr lang="en-US" sz="1800" dirty="0"/>
              <a:t>The product can be explored more to be expanded later to a product that even  people can rent furniture from other users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B89E46-0C93-A464-B3F1-CE486F4C71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3306" y="3140149"/>
            <a:ext cx="2610053" cy="211396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E6A3DF8-D744-B161-8C9C-B9DB9BCD9B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95595" y="3104639"/>
            <a:ext cx="2588656" cy="2107149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90ED879-2781-89DE-58B8-2FD36DDEC5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76487" y="3102895"/>
            <a:ext cx="2610052" cy="210889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775E143-7B14-3EE5-0410-9963A92314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78775" y="3082258"/>
            <a:ext cx="2577373" cy="212953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3005953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ageCurlDouble"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D3713700-FB50-42FD-B368-6948CBAE94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1360" y="2886075"/>
            <a:ext cx="3776730" cy="3087992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1D53A92C-FEC9-8B24-C12D-16674990BA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280" y="395605"/>
            <a:ext cx="10515600" cy="1325563"/>
          </a:xfrm>
        </p:spPr>
        <p:txBody>
          <a:bodyPr/>
          <a:lstStyle/>
          <a:p>
            <a:r>
              <a:rPr lang="en-US" dirty="0"/>
              <a:t>Other Key points derived from questionnaire to be addressed by the product 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4CB0040-F3A5-AAA4-3324-7B5D2A9F91C0}"/>
              </a:ext>
            </a:extLst>
          </p:cNvPr>
          <p:cNvSpPr txBox="1"/>
          <p:nvPr/>
        </p:nvSpPr>
        <p:spPr>
          <a:xfrm>
            <a:off x="721360" y="2118955"/>
            <a:ext cx="7406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People might change their idea after buying a permanent product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4FCB79-5742-393F-BB49-77D3A065CCA6}"/>
              </a:ext>
            </a:extLst>
          </p:cNvPr>
          <p:cNvSpPr txBox="1"/>
          <p:nvPr/>
        </p:nvSpPr>
        <p:spPr>
          <a:xfrm>
            <a:off x="11247120" y="6264831"/>
            <a:ext cx="725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Test 2</a:t>
            </a:r>
          </a:p>
        </p:txBody>
      </p:sp>
    </p:spTree>
    <p:extLst>
      <p:ext uri="{BB962C8B-B14F-4D97-AF65-F5344CB8AC3E}">
        <p14:creationId xmlns:p14="http://schemas.microsoft.com/office/powerpoint/2010/main" val="147800074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ageCurlDouble"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D9199-DBBD-AA98-3D95-F878603C9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1125"/>
            <a:ext cx="10515600" cy="1325563"/>
          </a:xfrm>
        </p:spPr>
        <p:txBody>
          <a:bodyPr/>
          <a:lstStyle/>
          <a:p>
            <a:r>
              <a:rPr lang="en-US" dirty="0"/>
              <a:t>Summary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BAD258-5B5C-F2CC-BBBB-13D8221F5D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6760" y="1155064"/>
            <a:ext cx="10515600" cy="5083176"/>
          </a:xfrm>
        </p:spPr>
        <p:txBody>
          <a:bodyPr>
            <a:normAutofit fontScale="92500" lnSpcReduction="10000"/>
          </a:bodyPr>
          <a:lstStyle/>
          <a:p>
            <a:pPr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IN" sz="1600" dirty="0">
                <a:latin typeface="Century Schoolbook" panose="02040604050505020304" pitchFamily="18" charset="0"/>
              </a:rPr>
              <a:t> People tend to buy cheap quality furniture due to the unaffordable prices.  </a:t>
            </a: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IN" sz="1600" dirty="0">
                <a:latin typeface="Century Schoolbook" panose="02040604050505020304" pitchFamily="18" charset="0"/>
              </a:rPr>
              <a:t> Transportation and assembly is a problem for the people who relocate in at most 18 months on average.</a:t>
            </a: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IN" sz="1600" dirty="0">
                <a:latin typeface="Century Schoolbook" panose="02040604050505020304" pitchFamily="18" charset="0"/>
              </a:rPr>
              <a:t> For the people who are relocating on a yearly basis, it is not financially convenient to buy new furniture. </a:t>
            </a:r>
            <a:endParaRPr lang="en-IN" sz="1200" dirty="0">
              <a:latin typeface="Century Schoolbook" panose="02040604050505020304" pitchFamily="18" charset="0"/>
            </a:endParaRP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IN" sz="1600" dirty="0">
                <a:latin typeface="Century Schoolbook" panose="02040604050505020304" pitchFamily="18" charset="0"/>
              </a:rPr>
              <a:t> Furniture waste: Over 9 million tons of furniture is tossed away every year. 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n-IN" sz="1600" dirty="0">
                <a:latin typeface="Century Schoolbook" panose="02040604050505020304" pitchFamily="18" charset="0"/>
              </a:rPr>
              <a:t>	</a:t>
            </a:r>
          </a:p>
          <a:p>
            <a:pPr marL="0" indent="0" algn="just">
              <a:lnSpc>
                <a:spcPct val="150000"/>
              </a:lnSpc>
              <a:buNone/>
            </a:pPr>
            <a:endParaRPr lang="en-IN" sz="1600" dirty="0">
              <a:latin typeface="Century Schoolbook" panose="02040604050505020304" pitchFamily="18" charset="0"/>
            </a:endParaRPr>
          </a:p>
          <a:p>
            <a:pPr marL="0" indent="0" algn="just">
              <a:lnSpc>
                <a:spcPct val="150000"/>
              </a:lnSpc>
              <a:buNone/>
            </a:pPr>
            <a:endParaRPr lang="en-IN" sz="1600" dirty="0">
              <a:latin typeface="Century Schoolbook" panose="02040604050505020304" pitchFamily="18" charset="0"/>
            </a:endParaRP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700" dirty="0"/>
              <a:t>No well known competitor is available as of now.</a:t>
            </a: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700" dirty="0"/>
              <a:t>Being decorative and stylish is a key element of a furniture for people.</a:t>
            </a: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700" dirty="0"/>
              <a:t>people still care about helping their environment.</a:t>
            </a: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700" dirty="0"/>
              <a:t>People might change their idea after buying a permanent product </a:t>
            </a:r>
          </a:p>
          <a:p>
            <a:pPr marL="0" indent="0" algn="just">
              <a:lnSpc>
                <a:spcPct val="150000"/>
              </a:lnSpc>
              <a:buNone/>
            </a:pPr>
            <a:endParaRPr lang="en-US" sz="1600" dirty="0"/>
          </a:p>
          <a:p>
            <a:pPr marL="0" indent="0" algn="just">
              <a:lnSpc>
                <a:spcPct val="150000"/>
              </a:lnSpc>
              <a:buNone/>
            </a:pPr>
            <a:endParaRPr lang="en-IN" sz="1600" dirty="0">
              <a:latin typeface="Century Schoolbook" panose="02040604050505020304" pitchFamily="18" charset="0"/>
            </a:endParaRP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IN" sz="1600" dirty="0">
              <a:latin typeface="Century Schoolbook" panose="02040604050505020304" pitchFamily="18" charset="0"/>
            </a:endParaRPr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3FFF98E-247B-0D26-2E9D-40C0384AC3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2196" y="3237141"/>
            <a:ext cx="909687" cy="919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89224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ageCurlDouble"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2DD1EC-E241-463F-8C30-E05CD34DBA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75262"/>
            <a:ext cx="10515600" cy="2185570"/>
          </a:xfrm>
        </p:spPr>
        <p:txBody>
          <a:bodyPr>
            <a:normAutofit/>
          </a:bodyPr>
          <a:lstStyle/>
          <a:p>
            <a:pPr algn="ctr"/>
            <a:r>
              <a:rPr lang="en-US" sz="6000" dirty="0">
                <a:solidFill>
                  <a:srgbClr val="694634"/>
                </a:solidFill>
                <a:latin typeface="Century Schoolbook" panose="02040604050505020304" pitchFamily="18" charset="0"/>
              </a:rPr>
              <a:t>Business Concept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C092EA-F8BC-4996-9D52-BCB5ED4DF74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90" t="10668" r="6481" b="14332"/>
          <a:stretch/>
        </p:blipFill>
        <p:spPr>
          <a:xfrm>
            <a:off x="4601161" y="3060832"/>
            <a:ext cx="3330057" cy="2690898"/>
          </a:xfrm>
          <a:prstGeom prst="rect">
            <a:avLst/>
          </a:prstGeom>
          <a:effectLst>
            <a:softEdge rad="12700"/>
          </a:effectLst>
        </p:spPr>
      </p:pic>
    </p:spTree>
    <p:extLst>
      <p:ext uri="{BB962C8B-B14F-4D97-AF65-F5344CB8AC3E}">
        <p14:creationId xmlns:p14="http://schemas.microsoft.com/office/powerpoint/2010/main" val="404632786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ageCurlDouble"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D604494-6F72-4AD4-A128-C380B3F21A68}"/>
              </a:ext>
            </a:extLst>
          </p:cNvPr>
          <p:cNvSpPr txBox="1"/>
          <p:nvPr/>
        </p:nvSpPr>
        <p:spPr>
          <a:xfrm>
            <a:off x="3365550" y="403356"/>
            <a:ext cx="8338768" cy="461665"/>
          </a:xfrm>
          <a:prstGeom prst="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  <a:softEdge rad="1270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600" dirty="0" err="1">
                <a:solidFill>
                  <a:schemeClr val="accent1">
                    <a:lumMod val="75000"/>
                  </a:schemeClr>
                </a:solidFill>
                <a:latin typeface="Century Schoolbook" panose="02040604050505020304" pitchFamily="18" charset="0"/>
                <a:cs typeface="Times New Roman" panose="02020603050405020304" pitchFamily="18" charset="0"/>
              </a:rPr>
              <a:t>FurRent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Century Schoolbook" panose="02040604050505020304" pitchFamily="18" charset="0"/>
                <a:cs typeface="Times New Roman" panose="02020603050405020304" pitchFamily="18" charset="0"/>
              </a:rPr>
              <a:t> fits the way we live today.…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6B2963-D509-4225-A879-B08CACBF0BE7}"/>
              </a:ext>
            </a:extLst>
          </p:cNvPr>
          <p:cNvSpPr txBox="1"/>
          <p:nvPr/>
        </p:nvSpPr>
        <p:spPr>
          <a:xfrm>
            <a:off x="3365549" y="4909388"/>
            <a:ext cx="8338767" cy="1200329"/>
          </a:xfrm>
          <a:prstGeom prst="rect">
            <a:avLst/>
          </a:prstGeom>
          <a:noFill/>
          <a:ln w="19050">
            <a:solidFill>
              <a:schemeClr val="accent4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  <a:softEdge rad="1270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600" dirty="0">
                <a:solidFill>
                  <a:srgbClr val="FFFF00"/>
                </a:solidFill>
                <a:latin typeface="Century Schoolbook" panose="02040604050505020304" pitchFamily="18" charset="0"/>
                <a:cs typeface="Times New Roman" panose="02020603050405020304" pitchFamily="18" charset="0"/>
              </a:rPr>
              <a:t>The concept of Renting your furniture gives you flexibility and a stress-free way of changing your space, but if you are looking for a long-term, “forever” option  </a:t>
            </a:r>
            <a:r>
              <a:rPr lang="en-US" sz="1600" dirty="0" err="1">
                <a:solidFill>
                  <a:srgbClr val="FFFF00"/>
                </a:solidFill>
                <a:latin typeface="Century Schoolbook" panose="02040604050505020304" pitchFamily="18" charset="0"/>
                <a:cs typeface="Times New Roman" panose="02020603050405020304" pitchFamily="18" charset="0"/>
              </a:rPr>
              <a:t>FurRent</a:t>
            </a:r>
            <a:r>
              <a:rPr lang="en-US" sz="1600" dirty="0">
                <a:solidFill>
                  <a:srgbClr val="FFFF00"/>
                </a:solidFill>
                <a:latin typeface="Century Schoolbook" panose="02040604050505020304" pitchFamily="18" charset="0"/>
                <a:cs typeface="Times New Roman" panose="02020603050405020304" pitchFamily="18" charset="0"/>
              </a:rPr>
              <a:t> still offers buying as a great option.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E77F05-C12D-4E19-9C58-63E620A13C15}"/>
              </a:ext>
            </a:extLst>
          </p:cNvPr>
          <p:cNvSpPr txBox="1"/>
          <p:nvPr/>
        </p:nvSpPr>
        <p:spPr>
          <a:xfrm>
            <a:off x="3298895" y="798361"/>
            <a:ext cx="8338768" cy="1019703"/>
          </a:xfrm>
          <a:prstGeom prst="rect">
            <a:avLst/>
          </a:prstGeom>
          <a:noFill/>
          <a:ln w="19050">
            <a:solidFill>
              <a:schemeClr val="accent2">
                <a:lumMod val="75000"/>
              </a:schemeClr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  <a:softEdge rad="1270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chemeClr val="accent4">
                    <a:lumMod val="50000"/>
                  </a:schemeClr>
                </a:solidFill>
                <a:latin typeface="Century Schoolbook" panose="02040604050505020304" pitchFamily="18" charset="0"/>
                <a:cs typeface="Times New Roman" panose="02020603050405020304" pitchFamily="18" charset="0"/>
              </a:rPr>
              <a:t>City renters move on average every 1-2 years. [T1]Tastes evolve, living arrangements change,[T2 ] budgets fluctuate, and many can’t afford or don’t want to commit to quality furniture so they end up resorting to cheaper alternatives that aren’t built to last.[T3]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61E531-94A9-4D4E-BA99-B656A38A3261}"/>
              </a:ext>
            </a:extLst>
          </p:cNvPr>
          <p:cNvSpPr txBox="1"/>
          <p:nvPr/>
        </p:nvSpPr>
        <p:spPr>
          <a:xfrm>
            <a:off x="3365548" y="2078182"/>
            <a:ext cx="8338768" cy="792633"/>
          </a:xfrm>
          <a:prstGeom prst="rect">
            <a:avLst/>
          </a:prstGeom>
          <a:noFill/>
          <a:ln w="19050">
            <a:solidFill>
              <a:schemeClr val="accent2">
                <a:lumMod val="75000"/>
              </a:schemeClr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  <a:softEdge rad="1270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Century Schoolbook" panose="02040604050505020304" pitchFamily="18" charset="0"/>
                <a:cs typeface="Times New Roman" panose="02020603050405020304" pitchFamily="18" charset="0"/>
              </a:rPr>
              <a:t>As a result, 9 million tons of furniture end up in landfills annually (that’s about the same amount of plastic that ends up in the oceans every year) [T4].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22920B-FDA9-4A20-ABA3-8379B6E11EBE}"/>
              </a:ext>
            </a:extLst>
          </p:cNvPr>
          <p:cNvSpPr txBox="1"/>
          <p:nvPr/>
        </p:nvSpPr>
        <p:spPr>
          <a:xfrm>
            <a:off x="3365549" y="2945644"/>
            <a:ext cx="8338767" cy="1938992"/>
          </a:xfrm>
          <a:prstGeom prst="rect">
            <a:avLst/>
          </a:prstGeom>
          <a:noFill/>
          <a:ln w="19050">
            <a:solidFill>
              <a:schemeClr val="accent5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  <a:softEdge rad="1270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600" dirty="0" err="1">
                <a:solidFill>
                  <a:schemeClr val="accent5">
                    <a:lumMod val="75000"/>
                  </a:schemeClr>
                </a:solidFill>
                <a:latin typeface="Century Schoolbook" panose="02040604050505020304" pitchFamily="18" charset="0"/>
                <a:cs typeface="Times New Roman" panose="02020603050405020304" pitchFamily="18" charset="0"/>
              </a:rPr>
              <a:t>FurRent</a:t>
            </a:r>
            <a:r>
              <a:rPr lang="en-US" sz="1600" dirty="0">
                <a:solidFill>
                  <a:schemeClr val="accent5">
                    <a:lumMod val="75000"/>
                  </a:schemeClr>
                </a:solidFill>
                <a:latin typeface="Century Schoolbook" panose="02040604050505020304" pitchFamily="18" charset="0"/>
                <a:cs typeface="Times New Roman" panose="02020603050405020304" pitchFamily="18" charset="0"/>
              </a:rPr>
              <a:t> is Affordable, well-made, Convenient, and sustainable .Smart and stylish[T5] with a more responsible approach to furniture, which is based on rental, reuse, and refurbishment. Using </a:t>
            </a:r>
            <a:r>
              <a:rPr lang="en-US" sz="1600" dirty="0" err="1">
                <a:solidFill>
                  <a:schemeClr val="accent5">
                    <a:lumMod val="75000"/>
                  </a:schemeClr>
                </a:solidFill>
                <a:latin typeface="Century Schoolbook" panose="02040604050505020304" pitchFamily="18" charset="0"/>
                <a:cs typeface="Times New Roman" panose="02020603050405020304" pitchFamily="18" charset="0"/>
              </a:rPr>
              <a:t>FurRent</a:t>
            </a:r>
            <a:r>
              <a:rPr lang="en-US" sz="1600" dirty="0">
                <a:solidFill>
                  <a:schemeClr val="accent5">
                    <a:lumMod val="75000"/>
                  </a:schemeClr>
                </a:solidFill>
                <a:latin typeface="Century Schoolbook" panose="02040604050505020304" pitchFamily="18" charset="0"/>
                <a:cs typeface="Times New Roman" panose="02020603050405020304" pitchFamily="18" charset="0"/>
              </a:rPr>
              <a:t> is as simple as you expect: Choose your furniture Decide if you want to rent or buy, Get your items delivered and assembled and Experience furniture magic firsthand.[T6]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A053C7-BE03-4656-9506-7EEA455D0490}"/>
              </a:ext>
            </a:extLst>
          </p:cNvPr>
          <p:cNvSpPr txBox="1"/>
          <p:nvPr/>
        </p:nvSpPr>
        <p:spPr>
          <a:xfrm>
            <a:off x="417780" y="403356"/>
            <a:ext cx="2881842" cy="411588"/>
          </a:xfrm>
          <a:prstGeom prst="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  <a:softEdge rad="1270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600" b="1" dirty="0">
                <a:solidFill>
                  <a:schemeClr val="accent1">
                    <a:lumMod val="75000"/>
                  </a:schemeClr>
                </a:solidFill>
                <a:latin typeface="Century Schoolbook" panose="02040604050505020304" pitchFamily="18" charset="0"/>
                <a:cs typeface="Times New Roman" panose="02020603050405020304" pitchFamily="18" charset="0"/>
              </a:rPr>
              <a:t>WHAT? (The Product) 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11B67A-90A4-4E52-8E4D-2822B125F9C6}"/>
              </a:ext>
            </a:extLst>
          </p:cNvPr>
          <p:cNvSpPr txBox="1"/>
          <p:nvPr/>
        </p:nvSpPr>
        <p:spPr>
          <a:xfrm>
            <a:off x="417780" y="863298"/>
            <a:ext cx="2881843" cy="1150251"/>
          </a:xfrm>
          <a:prstGeom prst="rect">
            <a:avLst/>
          </a:prstGeom>
          <a:noFill/>
          <a:ln w="19050">
            <a:solidFill>
              <a:schemeClr val="accent2">
                <a:lumMod val="75000"/>
              </a:schemeClr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  <a:softEdge rad="1270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600" b="1" dirty="0">
                <a:solidFill>
                  <a:schemeClr val="accent4">
                    <a:lumMod val="50000"/>
                  </a:schemeClr>
                </a:solidFill>
                <a:latin typeface="Century Schoolbook" panose="02040604050505020304" pitchFamily="18" charset="0"/>
                <a:cs typeface="Times New Roman" panose="02020603050405020304" pitchFamily="18" charset="0"/>
              </a:rPr>
              <a:t>WHO? (Current Problem of people):</a:t>
            </a:r>
          </a:p>
          <a:p>
            <a:pPr algn="just">
              <a:lnSpc>
                <a:spcPct val="150000"/>
              </a:lnSpc>
            </a:pPr>
            <a:endParaRPr lang="en-US" sz="1600" b="1" dirty="0">
              <a:solidFill>
                <a:schemeClr val="accent4">
                  <a:lumMod val="50000"/>
                </a:schemeClr>
              </a:solidFill>
              <a:latin typeface="Century Schoolbook" panose="020406040505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B83F48A-4247-41BE-A469-5E2C9CD6ED36}"/>
              </a:ext>
            </a:extLst>
          </p:cNvPr>
          <p:cNvSpPr txBox="1"/>
          <p:nvPr/>
        </p:nvSpPr>
        <p:spPr>
          <a:xfrm>
            <a:off x="417053" y="2307625"/>
            <a:ext cx="2881843" cy="333746"/>
          </a:xfrm>
          <a:prstGeom prst="rect">
            <a:avLst/>
          </a:prstGeom>
          <a:noFill/>
          <a:ln w="19050">
            <a:solidFill>
              <a:schemeClr val="accent2">
                <a:lumMod val="75000"/>
              </a:schemeClr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  <a:softEdge rad="1270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200" b="1" dirty="0">
                <a:solidFill>
                  <a:schemeClr val="accent2">
                    <a:lumMod val="50000"/>
                  </a:schemeClr>
                </a:solidFill>
                <a:latin typeface="Century Schoolbook" panose="02040604050505020304" pitchFamily="18" charset="0"/>
                <a:cs typeface="Times New Roman" panose="02020603050405020304" pitchFamily="18" charset="0"/>
              </a:rPr>
              <a:t>( Problem of the Environment ) 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C81FBE1-DA67-4153-96C0-7BB0DF3ABFED}"/>
              </a:ext>
            </a:extLst>
          </p:cNvPr>
          <p:cNvSpPr txBox="1"/>
          <p:nvPr/>
        </p:nvSpPr>
        <p:spPr>
          <a:xfrm>
            <a:off x="417780" y="2945644"/>
            <a:ext cx="2881842" cy="1891543"/>
          </a:xfrm>
          <a:prstGeom prst="rect">
            <a:avLst/>
          </a:prstGeom>
          <a:noFill/>
          <a:ln w="19050">
            <a:solidFill>
              <a:schemeClr val="accent5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  <a:softEdge rad="1270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600" b="1" dirty="0">
                <a:solidFill>
                  <a:schemeClr val="accent5">
                    <a:lumMod val="75000"/>
                  </a:schemeClr>
                </a:solidFill>
                <a:latin typeface="Century Schoolbook" panose="02040604050505020304" pitchFamily="18" charset="0"/>
                <a:cs typeface="Times New Roman" panose="02020603050405020304" pitchFamily="18" charset="0"/>
              </a:rPr>
              <a:t>WHAT? (The Product : A solution to Problem of people and the environment)</a:t>
            </a:r>
          </a:p>
          <a:p>
            <a:pPr algn="just">
              <a:lnSpc>
                <a:spcPct val="150000"/>
              </a:lnSpc>
            </a:pPr>
            <a:endParaRPr lang="en-US" sz="1600" b="1" dirty="0">
              <a:solidFill>
                <a:schemeClr val="accent5">
                  <a:lumMod val="75000"/>
                </a:schemeClr>
              </a:solidFill>
              <a:latin typeface="Century Schoolbook" panose="020406040505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407C34A-BE35-482B-AD4B-9A287C1647B1}"/>
              </a:ext>
            </a:extLst>
          </p:cNvPr>
          <p:cNvSpPr txBox="1"/>
          <p:nvPr/>
        </p:nvSpPr>
        <p:spPr>
          <a:xfrm>
            <a:off x="417053" y="4909388"/>
            <a:ext cx="2881842" cy="1150251"/>
          </a:xfrm>
          <a:prstGeom prst="rect">
            <a:avLst/>
          </a:prstGeom>
          <a:noFill/>
          <a:ln w="19050">
            <a:solidFill>
              <a:schemeClr val="accent4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  <a:softEdge rad="1270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600" b="1" dirty="0">
                <a:solidFill>
                  <a:srgbClr val="FFFF00"/>
                </a:solidFill>
                <a:latin typeface="Century Schoolbook" panose="02040604050505020304" pitchFamily="18" charset="0"/>
                <a:cs typeface="Times New Roman" panose="02020603050405020304" pitchFamily="18" charset="0"/>
              </a:rPr>
              <a:t>WHY?(The vision)</a:t>
            </a:r>
          </a:p>
          <a:p>
            <a:pPr algn="just">
              <a:lnSpc>
                <a:spcPct val="150000"/>
              </a:lnSpc>
            </a:pPr>
            <a:endParaRPr lang="en-US" sz="1600" b="1" dirty="0">
              <a:solidFill>
                <a:srgbClr val="FFFF00"/>
              </a:solidFill>
              <a:latin typeface="Century Schoolbook" panose="020406040505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endParaRPr lang="en-US" sz="1600" b="1" dirty="0">
              <a:solidFill>
                <a:srgbClr val="FFFF00"/>
              </a:solidFill>
              <a:latin typeface="Century Schoolbook" panose="020406040505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F48BA65-21EB-4290-9E04-F02A72505C15}"/>
              </a:ext>
            </a:extLst>
          </p:cNvPr>
          <p:cNvSpPr txBox="1"/>
          <p:nvPr/>
        </p:nvSpPr>
        <p:spPr>
          <a:xfrm>
            <a:off x="417780" y="6121933"/>
            <a:ext cx="2881115" cy="411588"/>
          </a:xfrm>
          <a:prstGeom prst="rect">
            <a:avLst/>
          </a:prstGeom>
          <a:noFill/>
          <a:ln w="19050">
            <a:solidFill>
              <a:srgbClr val="C00000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600" dirty="0">
                <a:solidFill>
                  <a:srgbClr val="C00000"/>
                </a:solidFill>
                <a:latin typeface="Century Schoolbook" panose="02040604050505020304" pitchFamily="18" charset="0"/>
                <a:cs typeface="Times New Roman" panose="02020603050405020304" pitchFamily="18" charset="0"/>
              </a:rPr>
              <a:t>The Market: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1A00483-6A85-4E41-B6C1-041986987954}"/>
              </a:ext>
            </a:extLst>
          </p:cNvPr>
          <p:cNvSpPr txBox="1"/>
          <p:nvPr/>
        </p:nvSpPr>
        <p:spPr>
          <a:xfrm>
            <a:off x="3365549" y="6127651"/>
            <a:ext cx="8338767" cy="411588"/>
          </a:xfrm>
          <a:prstGeom prst="rect">
            <a:avLst/>
          </a:prstGeom>
          <a:noFill/>
          <a:ln w="19050">
            <a:solidFill>
              <a:srgbClr val="C00000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600" dirty="0">
                <a:solidFill>
                  <a:srgbClr val="C00000"/>
                </a:solidFill>
                <a:latin typeface="Century Schoolbook" panose="02040604050505020304" pitchFamily="18" charset="0"/>
                <a:cs typeface="Times New Roman" panose="02020603050405020304" pitchFamily="18" charset="0"/>
              </a:rPr>
              <a:t>….. To be completed ….</a:t>
            </a:r>
          </a:p>
        </p:txBody>
      </p:sp>
    </p:spTree>
    <p:extLst>
      <p:ext uri="{BB962C8B-B14F-4D97-AF65-F5344CB8AC3E}">
        <p14:creationId xmlns:p14="http://schemas.microsoft.com/office/powerpoint/2010/main" val="243486230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ageCurlDouble"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6E6FF-D787-17F7-DE85-7D0ED774E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2760" y="1099978"/>
            <a:ext cx="8666480" cy="1325563"/>
          </a:xfrm>
        </p:spPr>
        <p:txBody>
          <a:bodyPr/>
          <a:lstStyle/>
          <a:p>
            <a:r>
              <a:rPr lang="en-US" dirty="0"/>
              <a:t>Is </a:t>
            </a:r>
            <a:r>
              <a:rPr lang="en-US" dirty="0" err="1"/>
              <a:t>FurRent</a:t>
            </a:r>
            <a:r>
              <a:rPr lang="en-US" dirty="0"/>
              <a:t> the first to rent furniture ?</a:t>
            </a:r>
          </a:p>
        </p:txBody>
      </p:sp>
    </p:spTree>
    <p:extLst>
      <p:ext uri="{BB962C8B-B14F-4D97-AF65-F5344CB8AC3E}">
        <p14:creationId xmlns:p14="http://schemas.microsoft.com/office/powerpoint/2010/main" val="104147282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ageCurlDouble"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6E6FF-D787-17F7-DE85-7D0ED774E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9900" y="1110138"/>
            <a:ext cx="1092200" cy="1325563"/>
          </a:xfrm>
        </p:spPr>
        <p:txBody>
          <a:bodyPr/>
          <a:lstStyle/>
          <a:p>
            <a:r>
              <a:rPr lang="en-US" dirty="0"/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303884408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ageCurlDouble"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8BF533-CE21-40BA-9159-E22E62271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3138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800" dirty="0">
                <a:solidFill>
                  <a:srgbClr val="694634"/>
                </a:solidFill>
                <a:latin typeface="Century Schoolbook" panose="02040604050505020304" pitchFamily="18" charset="0"/>
              </a:rPr>
              <a:t>Problems</a:t>
            </a:r>
            <a:endParaRPr lang="en-US" sz="4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419D61-38C8-48E9-B12E-7CE35ECA97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655" y="2230581"/>
            <a:ext cx="11326090" cy="4220725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sz="1600" dirty="0">
                <a:latin typeface="Century Schoolbook" panose="02040604050505020304" pitchFamily="18" charset="0"/>
              </a:rPr>
              <a:t>   People tend to buy cheap quality furniture due to the unaffordable prices. </a:t>
            </a: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sz="1600" dirty="0">
                <a:latin typeface="Century Schoolbook" panose="02040604050505020304" pitchFamily="18" charset="0"/>
              </a:rPr>
              <a:t>   Transportation and assembly is a problem for the people who relocate in at most 18 months on average.</a:t>
            </a: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sz="1600" dirty="0">
                <a:latin typeface="Century Schoolbook" panose="02040604050505020304" pitchFamily="18" charset="0"/>
              </a:rPr>
              <a:t>   For the people who are relocating on a yearly basis, it is not financially convenient to buy new furniture. </a:t>
            </a:r>
            <a:endParaRPr lang="en-IN" sz="1200" dirty="0">
              <a:latin typeface="Century Schoolbook" panose="02040604050505020304" pitchFamily="18" charset="0"/>
            </a:endParaRP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sz="1600" dirty="0">
                <a:latin typeface="Century Schoolbook" panose="02040604050505020304" pitchFamily="18" charset="0"/>
              </a:rPr>
              <a:t>   Furniture waste: Over 9 million tons of furniture is tossed away every year. </a:t>
            </a:r>
          </a:p>
          <a:p>
            <a:pPr algn="just">
              <a:lnSpc>
                <a:spcPct val="150000"/>
              </a:lnSpc>
            </a:pPr>
            <a:endParaRPr lang="en-IN" sz="2000" dirty="0">
              <a:latin typeface="Century Schoolbook" panose="02040604050505020304" pitchFamily="18" charset="0"/>
            </a:endParaRPr>
          </a:p>
          <a:p>
            <a:pPr algn="just">
              <a:lnSpc>
                <a:spcPct val="150000"/>
              </a:lnSpc>
            </a:pPr>
            <a:endParaRPr lang="en-IN" sz="2400" dirty="0">
              <a:latin typeface="Century Schoolbook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018946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ageCurlDouble"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492D5B-2367-F3EE-946F-EE2285846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720BD35-44F6-A24F-2B96-8F44FE33C3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16461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ageCurlDouble"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288967C-DCF3-EE2C-5ACD-D4593B08E0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18233" cy="685800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0293A97-D48F-C9A0-AE4E-C101B46C03D8}"/>
              </a:ext>
            </a:extLst>
          </p:cNvPr>
          <p:cNvSpPr txBox="1"/>
          <p:nvPr/>
        </p:nvSpPr>
        <p:spPr>
          <a:xfrm>
            <a:off x="1005840" y="914400"/>
            <a:ext cx="31207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CortGlobal.com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5F444E-ECF3-F0B4-52A9-08A4F37F1BD5}"/>
              </a:ext>
            </a:extLst>
          </p:cNvPr>
          <p:cNvSpPr txBox="1"/>
          <p:nvPr/>
        </p:nvSpPr>
        <p:spPr>
          <a:xfrm>
            <a:off x="660400" y="2631440"/>
            <a:ext cx="25169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First google search result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8AD14C0-8980-4228-7E3D-F1D034952BA7}"/>
              </a:ext>
            </a:extLst>
          </p:cNvPr>
          <p:cNvSpPr txBox="1"/>
          <p:nvPr/>
        </p:nvSpPr>
        <p:spPr>
          <a:xfrm>
            <a:off x="0" y="3487897"/>
            <a:ext cx="3400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Offering Service in many countries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C0FD290-D0B1-DE73-2A68-1A399F3F93D1}"/>
              </a:ext>
            </a:extLst>
          </p:cNvPr>
          <p:cNvSpPr txBox="1"/>
          <p:nvPr/>
        </p:nvSpPr>
        <p:spPr>
          <a:xfrm>
            <a:off x="9014695" y="2490540"/>
            <a:ext cx="311912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Nothing related to furniture is shown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You should register and wait for the call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Cannot be evaluated by user before giving personal information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465780E-4344-4F0D-CD5E-A17FB27C51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7306" y="4200882"/>
            <a:ext cx="1117029" cy="158351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BCCDA6A-3ECB-D885-1084-1F819D9F0C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2658" y="5078879"/>
            <a:ext cx="711237" cy="705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20810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ageCurlDouble"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9B19B5-36CB-90AD-5FC5-3D3A325676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4CBAF8D-005E-3615-9437-0E3FDA727A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20" y="182562"/>
            <a:ext cx="12221883" cy="6492875"/>
          </a:xfrm>
        </p:spPr>
      </p:pic>
    </p:spTree>
    <p:extLst>
      <p:ext uri="{BB962C8B-B14F-4D97-AF65-F5344CB8AC3E}">
        <p14:creationId xmlns:p14="http://schemas.microsoft.com/office/powerpoint/2010/main" val="92370171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ageCurlDouble"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288967C-DCF3-EE2C-5ACD-D4593B08E0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218233" cy="685800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0293A97-D48F-C9A0-AE4E-C101B46C03D8}"/>
              </a:ext>
            </a:extLst>
          </p:cNvPr>
          <p:cNvSpPr txBox="1"/>
          <p:nvPr/>
        </p:nvSpPr>
        <p:spPr>
          <a:xfrm>
            <a:off x="1005840" y="914400"/>
            <a:ext cx="73634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https://www.italyfurniturerental.com/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5F444E-ECF3-F0B4-52A9-08A4F37F1BD5}"/>
              </a:ext>
            </a:extLst>
          </p:cNvPr>
          <p:cNvSpPr txBox="1"/>
          <p:nvPr/>
        </p:nvSpPr>
        <p:spPr>
          <a:xfrm>
            <a:off x="172720" y="2691785"/>
            <a:ext cx="2620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First google result for </a:t>
            </a:r>
            <a:r>
              <a:rPr lang="en-US" dirty="0" err="1">
                <a:solidFill>
                  <a:schemeClr val="bg1"/>
                </a:solidFill>
              </a:rPr>
              <a:t>italy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8AD14C0-8980-4228-7E3D-F1D034952BA7}"/>
              </a:ext>
            </a:extLst>
          </p:cNvPr>
          <p:cNvSpPr txBox="1"/>
          <p:nvPr/>
        </p:nvSpPr>
        <p:spPr>
          <a:xfrm>
            <a:off x="93371" y="3601106"/>
            <a:ext cx="2778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Offering variety of furniture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C0FD290-D0B1-DE73-2A68-1A399F3F93D1}"/>
              </a:ext>
            </a:extLst>
          </p:cNvPr>
          <p:cNvSpPr txBox="1"/>
          <p:nvPr/>
        </p:nvSpPr>
        <p:spPr>
          <a:xfrm>
            <a:off x="9014695" y="2490540"/>
            <a:ext cx="311912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Very old fashioned website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No price is shown!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Very Old fashioned furniture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465780E-4344-4F0D-CD5E-A17FB27C51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7306" y="4200882"/>
            <a:ext cx="1117029" cy="158351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BCCDA6A-3ECB-D885-1084-1F819D9F0C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2658" y="5078879"/>
            <a:ext cx="711237" cy="705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58116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ageCurlDouble"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9B19B5-36CB-90AD-5FC5-3D3A325676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009A0E9-840E-CF2E-6513-D4F7DA259D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2221883" cy="6858001"/>
          </a:xfrm>
        </p:spPr>
      </p:pic>
    </p:spTree>
    <p:extLst>
      <p:ext uri="{BB962C8B-B14F-4D97-AF65-F5344CB8AC3E}">
        <p14:creationId xmlns:p14="http://schemas.microsoft.com/office/powerpoint/2010/main" val="34216713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ageCurlDouble"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288967C-DCF3-EE2C-5ACD-D4593B08E0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"/>
            <a:ext cx="12218233" cy="685800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0293A97-D48F-C9A0-AE4E-C101B46C03D8}"/>
              </a:ext>
            </a:extLst>
          </p:cNvPr>
          <p:cNvSpPr txBox="1"/>
          <p:nvPr/>
        </p:nvSpPr>
        <p:spPr>
          <a:xfrm>
            <a:off x="1005840" y="914400"/>
            <a:ext cx="25753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Fernish.com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5F444E-ECF3-F0B4-52A9-08A4F37F1BD5}"/>
              </a:ext>
            </a:extLst>
          </p:cNvPr>
          <p:cNvSpPr txBox="1"/>
          <p:nvPr/>
        </p:nvSpPr>
        <p:spPr>
          <a:xfrm>
            <a:off x="172720" y="2691785"/>
            <a:ext cx="1384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Nice website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8AD14C0-8980-4228-7E3D-F1D034952BA7}"/>
              </a:ext>
            </a:extLst>
          </p:cNvPr>
          <p:cNvSpPr txBox="1"/>
          <p:nvPr/>
        </p:nvSpPr>
        <p:spPr>
          <a:xfrm>
            <a:off x="58185" y="3428999"/>
            <a:ext cx="313624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Offering variety of furniture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Offering stylish furniture 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Price is less for longer contracts</a:t>
            </a:r>
          </a:p>
          <a:p>
            <a:r>
              <a:rPr lang="en-US" dirty="0">
                <a:solidFill>
                  <a:schemeClr val="bg1"/>
                </a:solidFill>
              </a:rPr>
              <a:t> you can also buy furniture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C0FD290-D0B1-DE73-2A68-1A399F3F93D1}"/>
              </a:ext>
            </a:extLst>
          </p:cNvPr>
          <p:cNvSpPr txBox="1"/>
          <p:nvPr/>
        </p:nvSpPr>
        <p:spPr>
          <a:xfrm>
            <a:off x="9014695" y="2691785"/>
            <a:ext cx="311912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Not available in </a:t>
            </a:r>
            <a:r>
              <a:rPr lang="en-US" dirty="0" err="1">
                <a:solidFill>
                  <a:schemeClr val="bg1"/>
                </a:solidFill>
              </a:rPr>
              <a:t>italy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Price for short term seems still high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You cant buy furniture in middle of contract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0577413-6EED-CEF4-40AA-C758508E77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6826" y="5000109"/>
            <a:ext cx="1117029" cy="1583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2577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ageCurlDouble"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288967C-DCF3-EE2C-5ACD-D4593B08E0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"/>
            <a:ext cx="12218233" cy="685800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0293A97-D48F-C9A0-AE4E-C101B46C03D8}"/>
              </a:ext>
            </a:extLst>
          </p:cNvPr>
          <p:cNvSpPr txBox="1"/>
          <p:nvPr/>
        </p:nvSpPr>
        <p:spPr>
          <a:xfrm>
            <a:off x="1005840" y="914400"/>
            <a:ext cx="57593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Many Other Similar Solutions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5F444E-ECF3-F0B4-52A9-08A4F37F1BD5}"/>
              </a:ext>
            </a:extLst>
          </p:cNvPr>
          <p:cNvSpPr txBox="1"/>
          <p:nvPr/>
        </p:nvSpPr>
        <p:spPr>
          <a:xfrm>
            <a:off x="172720" y="2691785"/>
            <a:ext cx="1384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Nice website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8AD14C0-8980-4228-7E3D-F1D034952BA7}"/>
              </a:ext>
            </a:extLst>
          </p:cNvPr>
          <p:cNvSpPr txBox="1"/>
          <p:nvPr/>
        </p:nvSpPr>
        <p:spPr>
          <a:xfrm>
            <a:off x="58185" y="3428999"/>
            <a:ext cx="313624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Offering variety of furniture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Offering stylish furniture 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Price is less for longer contracts</a:t>
            </a:r>
          </a:p>
          <a:p>
            <a:r>
              <a:rPr lang="en-US" dirty="0">
                <a:solidFill>
                  <a:schemeClr val="bg1"/>
                </a:solidFill>
              </a:rPr>
              <a:t> you can also buy furniture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C0FD290-D0B1-DE73-2A68-1A399F3F93D1}"/>
              </a:ext>
            </a:extLst>
          </p:cNvPr>
          <p:cNvSpPr txBox="1"/>
          <p:nvPr/>
        </p:nvSpPr>
        <p:spPr>
          <a:xfrm>
            <a:off x="9014695" y="2691785"/>
            <a:ext cx="311912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Still not available in </a:t>
            </a:r>
            <a:r>
              <a:rPr lang="en-US" dirty="0" err="1">
                <a:solidFill>
                  <a:schemeClr val="bg1"/>
                </a:solidFill>
              </a:rPr>
              <a:t>italy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Price for short term seems still high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Very Old fashioned furniture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You cant buy furniture in middle of contract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C2BE042-8966-5FF3-C6D1-E64989E8F3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633" y="2087904"/>
            <a:ext cx="3089004" cy="437900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4C76EC4-FBCC-C832-3CD8-66A7EB3837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4695" y="2087904"/>
            <a:ext cx="2907200" cy="4121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27763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ageCurlDouble"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C80DB2-8363-6A82-D5C9-7C058B1AA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Alternatives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9176DE-9866-F719-0D62-5C979B042E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480" y="1528127"/>
            <a:ext cx="10515600" cy="4351338"/>
          </a:xfrm>
        </p:spPr>
        <p:txBody>
          <a:bodyPr/>
          <a:lstStyle/>
          <a:p>
            <a:r>
              <a:rPr lang="en-US" dirty="0"/>
              <a:t>There are familiar alternatives for the problems associated to furniture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F134F0-AD70-2B3B-A81A-634EFF134D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475071"/>
            <a:ext cx="3314700" cy="13811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240DB50-F3EF-99C2-18E8-D5C4748F9F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2520" y="2042216"/>
            <a:ext cx="4731880" cy="21766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A26AC7C-29E8-6227-ECCE-1EA9418EBB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2062" y="4218881"/>
            <a:ext cx="2466975" cy="18478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5906790-1C59-3D0E-3E6F-14941485DF11}"/>
              </a:ext>
            </a:extLst>
          </p:cNvPr>
          <p:cNvSpPr txBox="1"/>
          <p:nvPr/>
        </p:nvSpPr>
        <p:spPr>
          <a:xfrm>
            <a:off x="7956739" y="2945882"/>
            <a:ext cx="3802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Used Furniture can be sold and bought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BCFB4DF-DED0-CF29-388E-A165425B0F60}"/>
              </a:ext>
            </a:extLst>
          </p:cNvPr>
          <p:cNvSpPr txBox="1"/>
          <p:nvPr/>
        </p:nvSpPr>
        <p:spPr>
          <a:xfrm>
            <a:off x="665480" y="6225913"/>
            <a:ext cx="5979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Offers also reasonable price  and reasonable quality furniture </a:t>
            </a:r>
          </a:p>
        </p:txBody>
      </p:sp>
    </p:spTree>
    <p:extLst>
      <p:ext uri="{BB962C8B-B14F-4D97-AF65-F5344CB8AC3E}">
        <p14:creationId xmlns:p14="http://schemas.microsoft.com/office/powerpoint/2010/main" val="371361493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ageCurlDouble"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Cost 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dirty="0"/>
              <a:t>The cost of </a:t>
            </a:r>
            <a:r>
              <a:rPr lang="en-US" dirty="0" err="1"/>
              <a:t>Furrent</a:t>
            </a:r>
            <a:r>
              <a:rPr lang="en-US" dirty="0"/>
              <a:t> goes into buying and keeping </a:t>
            </a:r>
            <a:r>
              <a:rPr lang="en-US" dirty="0" err="1"/>
              <a:t>furnitures</a:t>
            </a:r>
            <a:r>
              <a:rPr lang="en-US" dirty="0"/>
              <a:t> in their franchises and also furnishing &amp; Refurbishing the used </a:t>
            </a:r>
            <a:r>
              <a:rPr lang="en-US" dirty="0" err="1"/>
              <a:t>furnitures</a:t>
            </a:r>
            <a:r>
              <a:rPr lang="en-US" dirty="0"/>
              <a:t>.</a:t>
            </a:r>
          </a:p>
          <a:p>
            <a:pPr fontAlgn="base"/>
            <a:r>
              <a:rPr lang="en-US" dirty="0"/>
              <a:t>It also spends on  the advertisement and marketing of products. </a:t>
            </a:r>
          </a:p>
          <a:p>
            <a:pPr fontAlgn="base"/>
            <a:r>
              <a:rPr lang="en-US" dirty="0"/>
              <a:t>The cost structure also includes transportation and labor costs for delivering and assembling the furniture.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87706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ageCurlDouble"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Revenue 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Furrent</a:t>
            </a:r>
            <a:r>
              <a:rPr lang="en-US" dirty="0"/>
              <a:t> franchises pay the firm per cent basis annual royalty on their net sales. </a:t>
            </a:r>
          </a:p>
          <a:p>
            <a:r>
              <a:rPr lang="en-US" dirty="0" err="1"/>
              <a:t>Furrent</a:t>
            </a:r>
            <a:r>
              <a:rPr lang="en-US" dirty="0"/>
              <a:t> makes money through renting and sale of furniture &amp; other revenue in addition to the franchise fees. Furniture rented or  sold by </a:t>
            </a:r>
            <a:r>
              <a:rPr lang="en-US" dirty="0" err="1"/>
              <a:t>Furrent</a:t>
            </a:r>
            <a:r>
              <a:rPr lang="en-US" dirty="0"/>
              <a:t> franchises are related to the wholesale sale of </a:t>
            </a:r>
            <a:r>
              <a:rPr lang="en-US" dirty="0" err="1"/>
              <a:t>Furrent</a:t>
            </a:r>
            <a:r>
              <a:rPr lang="en-US" dirty="0"/>
              <a:t> products. </a:t>
            </a:r>
          </a:p>
          <a:p>
            <a:r>
              <a:rPr lang="en-US" dirty="0"/>
              <a:t>Other revenue consists mostly of money from the </a:t>
            </a:r>
            <a:r>
              <a:rPr lang="en-US" dirty="0" err="1"/>
              <a:t>Furrent</a:t>
            </a:r>
            <a:r>
              <a:rPr lang="en-US" dirty="0"/>
              <a:t> catalog and other </a:t>
            </a:r>
            <a:r>
              <a:rPr lang="en-US" dirty="0" err="1"/>
              <a:t>Furrent</a:t>
            </a:r>
            <a:r>
              <a:rPr lang="en-US" dirty="0"/>
              <a:t> marketing materials. </a:t>
            </a:r>
            <a:r>
              <a:rPr lang="en-US" dirty="0" err="1"/>
              <a:t>Furrent</a:t>
            </a:r>
            <a:r>
              <a:rPr lang="en-US" dirty="0"/>
              <a:t> made revenues of franchise charges, merchandise sales, and other service fees including assembly and delivery fees. </a:t>
            </a:r>
          </a:p>
        </p:txBody>
      </p:sp>
    </p:spTree>
    <p:extLst>
      <p:ext uri="{BB962C8B-B14F-4D97-AF65-F5344CB8AC3E}">
        <p14:creationId xmlns:p14="http://schemas.microsoft.com/office/powerpoint/2010/main" val="369650744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ageCurlDouble"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8BF533-CE21-40BA-9159-E22E62271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3138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800" dirty="0">
                <a:solidFill>
                  <a:srgbClr val="694634"/>
                </a:solidFill>
                <a:latin typeface="Century Schoolbook" panose="02040604050505020304" pitchFamily="18" charset="0"/>
              </a:rPr>
              <a:t>Problems</a:t>
            </a:r>
            <a:endParaRPr lang="en-US" sz="4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419D61-38C8-48E9-B12E-7CE35ECA97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415" y="1519381"/>
            <a:ext cx="11326090" cy="4220725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en-IN" sz="2000" dirty="0">
                <a:latin typeface="Century Schoolbook" panose="02040604050505020304" pitchFamily="18" charset="0"/>
              </a:rPr>
              <a:t>Furniture waste: Over 9 million tons of furniture is tossed away every year.</a:t>
            </a:r>
          </a:p>
          <a:p>
            <a:pPr algn="just">
              <a:lnSpc>
                <a:spcPct val="150000"/>
              </a:lnSpc>
            </a:pPr>
            <a:r>
              <a:rPr lang="en-IN" sz="2000" dirty="0">
                <a:latin typeface="Century Schoolbook" panose="02040604050505020304" pitchFamily="18" charset="0"/>
              </a:rPr>
              <a:t> can be confirmed by a simple internet search</a:t>
            </a:r>
          </a:p>
          <a:p>
            <a:pPr algn="just">
              <a:lnSpc>
                <a:spcPct val="150000"/>
              </a:lnSpc>
            </a:pPr>
            <a:endParaRPr lang="en-IN" sz="2000" dirty="0">
              <a:latin typeface="Century Schoolbook" panose="02040604050505020304" pitchFamily="18" charset="0"/>
            </a:endParaRPr>
          </a:p>
          <a:p>
            <a:pPr algn="just">
              <a:lnSpc>
                <a:spcPct val="150000"/>
              </a:lnSpc>
            </a:pPr>
            <a:endParaRPr lang="en-IN" sz="2400" dirty="0">
              <a:latin typeface="Century Schoolbook" panose="02040604050505020304" pitchFamily="18" charset="0"/>
            </a:endParaRP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157C5582-C71F-4619-1D0B-807F39F001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415" y="2648528"/>
            <a:ext cx="11131397" cy="361158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8E97080-75FD-8E12-5664-DF979B83640A}"/>
              </a:ext>
            </a:extLst>
          </p:cNvPr>
          <p:cNvSpPr txBox="1"/>
          <p:nvPr/>
        </p:nvSpPr>
        <p:spPr>
          <a:xfrm>
            <a:off x="11247120" y="6264831"/>
            <a:ext cx="725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Test 4</a:t>
            </a:r>
          </a:p>
        </p:txBody>
      </p:sp>
    </p:spTree>
    <p:extLst>
      <p:ext uri="{BB962C8B-B14F-4D97-AF65-F5344CB8AC3E}">
        <p14:creationId xmlns:p14="http://schemas.microsoft.com/office/powerpoint/2010/main" val="75678955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ageCurlDouble"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2DD1EC-E241-463F-8C30-E05CD34DBA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75262"/>
            <a:ext cx="10515600" cy="2185570"/>
          </a:xfrm>
        </p:spPr>
        <p:txBody>
          <a:bodyPr>
            <a:normAutofit/>
          </a:bodyPr>
          <a:lstStyle/>
          <a:p>
            <a:pPr algn="ctr"/>
            <a:r>
              <a:rPr lang="en-US" sz="6000" dirty="0">
                <a:solidFill>
                  <a:srgbClr val="694634"/>
                </a:solidFill>
                <a:latin typeface="Century Schoolbook" panose="02040604050505020304" pitchFamily="18" charset="0"/>
              </a:rPr>
              <a:t>Market Size</a:t>
            </a:r>
          </a:p>
        </p:txBody>
      </p:sp>
    </p:spTree>
    <p:extLst>
      <p:ext uri="{BB962C8B-B14F-4D97-AF65-F5344CB8AC3E}">
        <p14:creationId xmlns:p14="http://schemas.microsoft.com/office/powerpoint/2010/main" val="34059643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ageCurlDouble"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937E5229-3C69-4D25-999D-D77023A1DA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71855" y="1087582"/>
            <a:ext cx="5188599" cy="4412673"/>
          </a:xfrm>
        </p:spPr>
        <p:txBody>
          <a:bodyPr>
            <a:noAutofit/>
          </a:bodyPr>
          <a:lstStyle/>
          <a:p>
            <a:pPr algn="just"/>
            <a:r>
              <a:rPr lang="en-US" sz="1600" b="1" dirty="0">
                <a:latin typeface="Century Schoolbook" panose="02040604050505020304" pitchFamily="18" charset="0"/>
              </a:rPr>
              <a:t>The total available market in our case would be every household in Italy that will buy/rent furniture.</a:t>
            </a:r>
          </a:p>
          <a:p>
            <a:pPr marL="0" indent="0" algn="just">
              <a:buNone/>
            </a:pPr>
            <a:endParaRPr lang="en-US" sz="700" dirty="0">
              <a:latin typeface="Century Schoolbook" panose="02040604050505020304" pitchFamily="18" charset="0"/>
            </a:endParaRPr>
          </a:p>
          <a:p>
            <a:pPr algn="just"/>
            <a:r>
              <a:rPr lang="en-US" sz="1600" b="1" dirty="0">
                <a:latin typeface="Century Schoolbook" panose="02040604050505020304" pitchFamily="18" charset="0"/>
              </a:rPr>
              <a:t>The average number of households</a:t>
            </a:r>
            <a:r>
              <a:rPr lang="en-US" sz="1600" dirty="0">
                <a:latin typeface="Century Schoolbook" panose="02040604050505020304" pitchFamily="18" charset="0"/>
              </a:rPr>
              <a:t>:  Estimated by  population of Italy /3 = €20,000,000</a:t>
            </a:r>
          </a:p>
          <a:p>
            <a:pPr algn="just"/>
            <a:endParaRPr lang="en-US" sz="500" dirty="0">
              <a:latin typeface="Century Schoolbook" panose="02040604050505020304" pitchFamily="18" charset="0"/>
            </a:endParaRPr>
          </a:p>
          <a:p>
            <a:pPr algn="just"/>
            <a:r>
              <a:rPr lang="en-US" sz="1600" b="1" dirty="0">
                <a:latin typeface="Century Schoolbook" panose="02040604050505020304" pitchFamily="18" charset="0"/>
              </a:rPr>
              <a:t>Average renting cost </a:t>
            </a:r>
            <a:r>
              <a:rPr lang="en-US" sz="1600" dirty="0">
                <a:latin typeface="Century Schoolbook" panose="02040604050505020304" pitchFamily="18" charset="0"/>
              </a:rPr>
              <a:t>per month = €(50-200) </a:t>
            </a:r>
          </a:p>
          <a:p>
            <a:pPr algn="just"/>
            <a:endParaRPr lang="en-US" sz="800" dirty="0">
              <a:latin typeface="Century Schoolbook" panose="02040604050505020304" pitchFamily="18" charset="0"/>
            </a:endParaRPr>
          </a:p>
          <a:p>
            <a:pPr algn="just"/>
            <a:r>
              <a:rPr lang="en-US" sz="1600" b="1" dirty="0">
                <a:latin typeface="Century Schoolbook" panose="02040604050505020304" pitchFamily="18" charset="0"/>
              </a:rPr>
              <a:t>We’ll consider the average renting cost </a:t>
            </a:r>
            <a:r>
              <a:rPr lang="en-US" sz="1600" dirty="0">
                <a:latin typeface="Century Schoolbook" panose="02040604050505020304" pitchFamily="18" charset="0"/>
              </a:rPr>
              <a:t>(not necessarily for one furniture) = € 100</a:t>
            </a:r>
          </a:p>
          <a:p>
            <a:pPr algn="just"/>
            <a:r>
              <a:rPr lang="en-US" sz="1600" b="1" dirty="0">
                <a:latin typeface="Century Schoolbook" panose="02040604050505020304" pitchFamily="18" charset="0"/>
              </a:rPr>
              <a:t>Average monthly expenses of furniture:           </a:t>
            </a:r>
            <a:r>
              <a:rPr lang="en-US" sz="1600" dirty="0">
                <a:latin typeface="Century Schoolbook" panose="02040604050505020304" pitchFamily="18" charset="0"/>
              </a:rPr>
              <a:t>(manufacturing/buying them by </a:t>
            </a:r>
            <a:r>
              <a:rPr lang="en-US" sz="1600" dirty="0" err="1">
                <a:latin typeface="Century Schoolbook" panose="02040604050505020304" pitchFamily="18" charset="0"/>
              </a:rPr>
              <a:t>FurRent</a:t>
            </a:r>
            <a:r>
              <a:rPr lang="en-US" sz="1600" dirty="0">
                <a:latin typeface="Century Schoolbook" panose="02040604050505020304" pitchFamily="18" charset="0"/>
              </a:rPr>
              <a:t> + delivering + other expenses ) = 75</a:t>
            </a:r>
          </a:p>
          <a:p>
            <a:pPr algn="just"/>
            <a:r>
              <a:rPr lang="en-US" sz="1600" b="1" dirty="0">
                <a:latin typeface="Century Schoolbook" panose="02040604050505020304" pitchFamily="18" charset="0"/>
              </a:rPr>
              <a:t>Therefore, revenue from TAM =</a:t>
            </a:r>
            <a:r>
              <a:rPr lang="en-US" sz="1600" dirty="0">
                <a:latin typeface="Century Schoolbook" panose="02040604050505020304" pitchFamily="18" charset="0"/>
              </a:rPr>
              <a:t> 25*20,000,000 = € </a:t>
            </a:r>
            <a:r>
              <a:rPr lang="en-US" sz="1600" b="1" dirty="0">
                <a:latin typeface="Century Schoolbook" panose="02040604050505020304" pitchFamily="18" charset="0"/>
              </a:rPr>
              <a:t>500,000,000</a:t>
            </a:r>
          </a:p>
        </p:txBody>
      </p:sp>
      <p:sp>
        <p:nvSpPr>
          <p:cNvPr id="15" name="Flowchart: Connector 14">
            <a:extLst>
              <a:ext uri="{FF2B5EF4-FFF2-40B4-BE49-F238E27FC236}">
                <a16:creationId xmlns:a16="http://schemas.microsoft.com/office/drawing/2014/main" id="{033FDC86-8756-49B7-AB33-2CD3A44A79A2}"/>
              </a:ext>
            </a:extLst>
          </p:cNvPr>
          <p:cNvSpPr/>
          <p:nvPr/>
        </p:nvSpPr>
        <p:spPr>
          <a:xfrm>
            <a:off x="28879" y="0"/>
            <a:ext cx="6840000" cy="6840000"/>
          </a:xfrm>
          <a:prstGeom prst="flowChartConnector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776416CB-2CCE-4C95-A1CA-EFF97CC510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3013" y="0"/>
            <a:ext cx="1715927" cy="953258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latin typeface="Century Schoolbook" panose="02040604050505020304" pitchFamily="18" charset="0"/>
              </a:rPr>
              <a:t>TAM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7A81D60A-B26E-448A-AA64-6DC9B774F04B}"/>
              </a:ext>
            </a:extLst>
          </p:cNvPr>
          <p:cNvSpPr txBox="1">
            <a:spLocks/>
          </p:cNvSpPr>
          <p:nvPr/>
        </p:nvSpPr>
        <p:spPr>
          <a:xfrm>
            <a:off x="2071292" y="719123"/>
            <a:ext cx="2974433" cy="6483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 dirty="0">
                <a:latin typeface="Century Schoolbook" panose="02040604050505020304" pitchFamily="18" charset="0"/>
              </a:rPr>
              <a:t> </a:t>
            </a:r>
            <a:r>
              <a:rPr lang="en-US" sz="3600" dirty="0">
                <a:latin typeface="Century Schoolbook" panose="02040604050505020304" pitchFamily="18" charset="0"/>
              </a:rPr>
              <a:t>€</a:t>
            </a:r>
            <a:r>
              <a:rPr lang="en-US" sz="3600" b="1" dirty="0">
                <a:latin typeface="Century Schoolbook" panose="02040604050505020304" pitchFamily="18" charset="0"/>
              </a:rPr>
              <a:t>500,000,000</a:t>
            </a:r>
          </a:p>
        </p:txBody>
      </p:sp>
    </p:spTree>
    <p:extLst>
      <p:ext uri="{BB962C8B-B14F-4D97-AF65-F5344CB8AC3E}">
        <p14:creationId xmlns:p14="http://schemas.microsoft.com/office/powerpoint/2010/main" val="104239766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ageCurlDouble"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lowchart: Connector 6">
            <a:extLst>
              <a:ext uri="{FF2B5EF4-FFF2-40B4-BE49-F238E27FC236}">
                <a16:creationId xmlns:a16="http://schemas.microsoft.com/office/drawing/2014/main" id="{DC642785-08F7-4011-A95A-770ECFCB89AD}"/>
              </a:ext>
            </a:extLst>
          </p:cNvPr>
          <p:cNvSpPr/>
          <p:nvPr/>
        </p:nvSpPr>
        <p:spPr>
          <a:xfrm>
            <a:off x="28879" y="0"/>
            <a:ext cx="6840000" cy="6840000"/>
          </a:xfrm>
          <a:prstGeom prst="flowChartConnector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Connector 7">
            <a:extLst>
              <a:ext uri="{FF2B5EF4-FFF2-40B4-BE49-F238E27FC236}">
                <a16:creationId xmlns:a16="http://schemas.microsoft.com/office/drawing/2014/main" id="{0DF3203A-D26D-4EE4-B26D-9C601A381A8D}"/>
              </a:ext>
            </a:extLst>
          </p:cNvPr>
          <p:cNvSpPr/>
          <p:nvPr/>
        </p:nvSpPr>
        <p:spPr>
          <a:xfrm>
            <a:off x="722879" y="1434879"/>
            <a:ext cx="5400000" cy="5400000"/>
          </a:xfrm>
          <a:prstGeom prst="flowChartConnector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E25080F-06BD-4471-9338-00D03752E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3013" y="0"/>
            <a:ext cx="1715927" cy="953258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latin typeface="Century Schoolbook" panose="02040604050505020304" pitchFamily="18" charset="0"/>
              </a:rPr>
              <a:t>TAM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8EE40F4D-858A-46C9-BE5B-BD83B1DD316D}"/>
              </a:ext>
            </a:extLst>
          </p:cNvPr>
          <p:cNvSpPr txBox="1">
            <a:spLocks/>
          </p:cNvSpPr>
          <p:nvPr/>
        </p:nvSpPr>
        <p:spPr>
          <a:xfrm>
            <a:off x="2563119" y="1400826"/>
            <a:ext cx="1675821" cy="9324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>
                <a:solidFill>
                  <a:srgbClr val="C00000"/>
                </a:solidFill>
                <a:latin typeface="Century Schoolbook" panose="02040604050505020304" pitchFamily="18" charset="0"/>
              </a:rPr>
              <a:t>SAM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47EB1C2E-644C-4EBE-8C17-7F273189280A}"/>
              </a:ext>
            </a:extLst>
          </p:cNvPr>
          <p:cNvSpPr txBox="1">
            <a:spLocks/>
          </p:cNvSpPr>
          <p:nvPr/>
        </p:nvSpPr>
        <p:spPr>
          <a:xfrm>
            <a:off x="2071291" y="2076290"/>
            <a:ext cx="2974433" cy="6483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 dirty="0">
                <a:solidFill>
                  <a:srgbClr val="C00000"/>
                </a:solidFill>
                <a:latin typeface="Century Schoolbook" panose="02040604050505020304" pitchFamily="18" charset="0"/>
              </a:rPr>
              <a:t>€25,000,000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27D3051-449A-4BBE-9A6A-52B0C450B30E}"/>
              </a:ext>
            </a:extLst>
          </p:cNvPr>
          <p:cNvSpPr txBox="1">
            <a:spLocks/>
          </p:cNvSpPr>
          <p:nvPr/>
        </p:nvSpPr>
        <p:spPr>
          <a:xfrm>
            <a:off x="6892636" y="1046018"/>
            <a:ext cx="5167818" cy="44542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1600" b="1" dirty="0">
                <a:solidFill>
                  <a:srgbClr val="C00000"/>
                </a:solidFill>
                <a:latin typeface="Century Schoolbook" panose="02040604050505020304" pitchFamily="18" charset="0"/>
              </a:rPr>
              <a:t>The serviceable available market in our case would be the people who are present in our geographical reach, so, the household of Rome, who want to buy/rent their furniture.</a:t>
            </a:r>
          </a:p>
          <a:p>
            <a:pPr algn="just"/>
            <a:endParaRPr lang="en-US" sz="1600" b="1" dirty="0">
              <a:solidFill>
                <a:srgbClr val="C00000"/>
              </a:solidFill>
              <a:latin typeface="Century Schoolbook" panose="02040604050505020304" pitchFamily="18" charset="0"/>
            </a:endParaRPr>
          </a:p>
          <a:p>
            <a:pPr algn="just"/>
            <a:r>
              <a:rPr lang="en-US" sz="1600" b="1" dirty="0">
                <a:solidFill>
                  <a:srgbClr val="C00000"/>
                </a:solidFill>
                <a:latin typeface="Century Schoolbook" panose="02040604050505020304" pitchFamily="18" charset="0"/>
              </a:rPr>
              <a:t>Therefore, our SAM would be </a:t>
            </a:r>
            <a:r>
              <a:rPr lang="en-US" sz="1600" dirty="0">
                <a:latin typeface="Century Schoolbook" panose="02040604050505020304" pitchFamily="18" charset="0"/>
              </a:rPr>
              <a:t>= 2.9 million/3 = 1,000,000</a:t>
            </a:r>
          </a:p>
          <a:p>
            <a:pPr algn="just"/>
            <a:r>
              <a:rPr lang="en-US" sz="1600" b="1" dirty="0">
                <a:solidFill>
                  <a:srgbClr val="C00000"/>
                </a:solidFill>
                <a:latin typeface="Century Schoolbook" panose="02040604050505020304" pitchFamily="18" charset="0"/>
              </a:rPr>
              <a:t>Average renting cost per month </a:t>
            </a:r>
            <a:r>
              <a:rPr lang="en-US" sz="1600" dirty="0">
                <a:latin typeface="Century Schoolbook" panose="02040604050505020304" pitchFamily="18" charset="0"/>
              </a:rPr>
              <a:t>= €(50-200) </a:t>
            </a:r>
          </a:p>
          <a:p>
            <a:pPr algn="just"/>
            <a:r>
              <a:rPr lang="en-US" sz="1600" b="1" dirty="0">
                <a:solidFill>
                  <a:srgbClr val="C00000"/>
                </a:solidFill>
                <a:latin typeface="Century Schoolbook" panose="02040604050505020304" pitchFamily="18" charset="0"/>
              </a:rPr>
              <a:t>We’ll consider the average renting cost </a:t>
            </a:r>
            <a:r>
              <a:rPr lang="en-US" sz="1600" dirty="0">
                <a:latin typeface="Century Schoolbook" panose="02040604050505020304" pitchFamily="18" charset="0"/>
              </a:rPr>
              <a:t>(not necessarily for one furniture) = €100</a:t>
            </a:r>
          </a:p>
          <a:p>
            <a:pPr algn="just"/>
            <a:r>
              <a:rPr lang="en-US" sz="1600" b="1" dirty="0">
                <a:solidFill>
                  <a:srgbClr val="C00000"/>
                </a:solidFill>
                <a:latin typeface="Century Schoolbook" panose="02040604050505020304" pitchFamily="18" charset="0"/>
              </a:rPr>
              <a:t>Average monthly expenses of furniture:         </a:t>
            </a:r>
            <a:r>
              <a:rPr lang="en-US" sz="1600" dirty="0">
                <a:latin typeface="Century Schoolbook" panose="02040604050505020304" pitchFamily="18" charset="0"/>
              </a:rPr>
              <a:t>( manufacturing/buying them by </a:t>
            </a:r>
            <a:r>
              <a:rPr lang="en-US" sz="1600" dirty="0" err="1">
                <a:latin typeface="Century Schoolbook" panose="02040604050505020304" pitchFamily="18" charset="0"/>
              </a:rPr>
              <a:t>FurRent</a:t>
            </a:r>
            <a:r>
              <a:rPr lang="en-US" sz="1600" dirty="0">
                <a:latin typeface="Century Schoolbook" panose="02040604050505020304" pitchFamily="18" charset="0"/>
              </a:rPr>
              <a:t> + delivering + other expenses ) = 75 </a:t>
            </a:r>
          </a:p>
          <a:p>
            <a:pPr algn="just"/>
            <a:r>
              <a:rPr lang="en-US" sz="1600" b="1" dirty="0">
                <a:solidFill>
                  <a:srgbClr val="C00000"/>
                </a:solidFill>
                <a:latin typeface="Century Schoolbook" panose="02040604050505020304" pitchFamily="18" charset="0"/>
              </a:rPr>
              <a:t>Therefore, revenue from SAM =</a:t>
            </a:r>
            <a:r>
              <a:rPr lang="en-US" sz="1600" dirty="0">
                <a:latin typeface="Century Schoolbook" panose="02040604050505020304" pitchFamily="18" charset="0"/>
              </a:rPr>
              <a:t> 25*1,000,000 = </a:t>
            </a:r>
            <a:r>
              <a:rPr lang="en-US" sz="1600" dirty="0">
                <a:solidFill>
                  <a:srgbClr val="C00000"/>
                </a:solidFill>
                <a:latin typeface="Century Schoolbook" panose="02040604050505020304" pitchFamily="18" charset="0"/>
              </a:rPr>
              <a:t>€</a:t>
            </a:r>
            <a:r>
              <a:rPr lang="en-US" sz="1600" b="1" dirty="0">
                <a:solidFill>
                  <a:srgbClr val="C00000"/>
                </a:solidFill>
                <a:latin typeface="Century Schoolbook" panose="02040604050505020304" pitchFamily="18" charset="0"/>
              </a:rPr>
              <a:t>25,000,000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FBA2D12-BE7C-4479-82E5-D202C7D0A9D1}"/>
              </a:ext>
            </a:extLst>
          </p:cNvPr>
          <p:cNvSpPr txBox="1">
            <a:spLocks/>
          </p:cNvSpPr>
          <p:nvPr/>
        </p:nvSpPr>
        <p:spPr>
          <a:xfrm>
            <a:off x="2071292" y="719123"/>
            <a:ext cx="2974433" cy="6483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 dirty="0">
                <a:latin typeface="Century Schoolbook" panose="02040604050505020304" pitchFamily="18" charset="0"/>
              </a:rPr>
              <a:t> </a:t>
            </a:r>
            <a:r>
              <a:rPr lang="en-US" sz="3600" dirty="0">
                <a:latin typeface="Century Schoolbook" panose="02040604050505020304" pitchFamily="18" charset="0"/>
              </a:rPr>
              <a:t>€</a:t>
            </a:r>
            <a:r>
              <a:rPr lang="en-US" sz="3600" b="1" dirty="0">
                <a:latin typeface="Century Schoolbook" panose="02040604050505020304" pitchFamily="18" charset="0"/>
              </a:rPr>
              <a:t>500,000,000</a:t>
            </a:r>
          </a:p>
        </p:txBody>
      </p:sp>
    </p:spTree>
    <p:extLst>
      <p:ext uri="{BB962C8B-B14F-4D97-AF65-F5344CB8AC3E}">
        <p14:creationId xmlns:p14="http://schemas.microsoft.com/office/powerpoint/2010/main" val="1665917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lowchart: Connector 19">
            <a:extLst>
              <a:ext uri="{FF2B5EF4-FFF2-40B4-BE49-F238E27FC236}">
                <a16:creationId xmlns:a16="http://schemas.microsoft.com/office/drawing/2014/main" id="{80FE183E-AD35-4FB8-A2A7-6391C8CC1597}"/>
              </a:ext>
            </a:extLst>
          </p:cNvPr>
          <p:cNvSpPr/>
          <p:nvPr/>
        </p:nvSpPr>
        <p:spPr>
          <a:xfrm>
            <a:off x="28879" y="0"/>
            <a:ext cx="6840000" cy="6840000"/>
          </a:xfrm>
          <a:prstGeom prst="flowChartConnector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lowchart: Connector 20">
            <a:extLst>
              <a:ext uri="{FF2B5EF4-FFF2-40B4-BE49-F238E27FC236}">
                <a16:creationId xmlns:a16="http://schemas.microsoft.com/office/drawing/2014/main" id="{7F052675-AF43-4D0D-B6A9-78EAEA338FD3}"/>
              </a:ext>
            </a:extLst>
          </p:cNvPr>
          <p:cNvSpPr/>
          <p:nvPr/>
        </p:nvSpPr>
        <p:spPr>
          <a:xfrm>
            <a:off x="722879" y="1434879"/>
            <a:ext cx="5400000" cy="5400000"/>
          </a:xfrm>
          <a:prstGeom prst="flowChartConnector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91EB5087-7FA5-4DAE-8029-DDADE5E738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3013" y="0"/>
            <a:ext cx="1715927" cy="953258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latin typeface="Century Schoolbook" panose="02040604050505020304" pitchFamily="18" charset="0"/>
              </a:rPr>
              <a:t>TAM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E51B8E01-D715-49AC-B08A-98AE594BAC38}"/>
              </a:ext>
            </a:extLst>
          </p:cNvPr>
          <p:cNvSpPr txBox="1">
            <a:spLocks/>
          </p:cNvSpPr>
          <p:nvPr/>
        </p:nvSpPr>
        <p:spPr>
          <a:xfrm>
            <a:off x="2563119" y="1400826"/>
            <a:ext cx="1675821" cy="9324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>
                <a:solidFill>
                  <a:srgbClr val="C00000"/>
                </a:solidFill>
                <a:latin typeface="Century Schoolbook" panose="02040604050505020304" pitchFamily="18" charset="0"/>
              </a:rPr>
              <a:t>SAM</a:t>
            </a:r>
          </a:p>
        </p:txBody>
      </p:sp>
      <p:sp>
        <p:nvSpPr>
          <p:cNvPr id="26" name="Flowchart: Connector 25">
            <a:extLst>
              <a:ext uri="{FF2B5EF4-FFF2-40B4-BE49-F238E27FC236}">
                <a16:creationId xmlns:a16="http://schemas.microsoft.com/office/drawing/2014/main" id="{ECB4AB71-AD6C-427A-9DB4-52B69C50D71C}"/>
              </a:ext>
            </a:extLst>
          </p:cNvPr>
          <p:cNvSpPr/>
          <p:nvPr/>
        </p:nvSpPr>
        <p:spPr>
          <a:xfrm>
            <a:off x="1468879" y="2874879"/>
            <a:ext cx="3960000" cy="3960000"/>
          </a:xfrm>
          <a:prstGeom prst="flowChartConnector">
            <a:avLst/>
          </a:pr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B05169CF-01A5-4097-9487-1CF2811E724A}"/>
              </a:ext>
            </a:extLst>
          </p:cNvPr>
          <p:cNvSpPr txBox="1">
            <a:spLocks/>
          </p:cNvSpPr>
          <p:nvPr/>
        </p:nvSpPr>
        <p:spPr>
          <a:xfrm>
            <a:off x="2543065" y="3079185"/>
            <a:ext cx="1675821" cy="9324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>
                <a:solidFill>
                  <a:schemeClr val="accent6">
                    <a:lumMod val="75000"/>
                  </a:schemeClr>
                </a:solidFill>
                <a:latin typeface="Century Schoolbook" panose="02040604050505020304" pitchFamily="18" charset="0"/>
              </a:rPr>
              <a:t>SOM</a:t>
            </a:r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ED41EA06-3F76-4393-90BB-55623A177025}"/>
              </a:ext>
            </a:extLst>
          </p:cNvPr>
          <p:cNvSpPr txBox="1">
            <a:spLocks/>
          </p:cNvSpPr>
          <p:nvPr/>
        </p:nvSpPr>
        <p:spPr>
          <a:xfrm>
            <a:off x="2071290" y="3854249"/>
            <a:ext cx="2974433" cy="6483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 dirty="0">
                <a:solidFill>
                  <a:schemeClr val="accent6">
                    <a:lumMod val="75000"/>
                  </a:schemeClr>
                </a:solidFill>
                <a:latin typeface="Century Schoolbook" panose="02040604050505020304" pitchFamily="18" charset="0"/>
              </a:rPr>
              <a:t>€135,000,000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F65AA538-2844-4212-B7D6-0BD96F4569D7}"/>
              </a:ext>
            </a:extLst>
          </p:cNvPr>
          <p:cNvSpPr txBox="1">
            <a:spLocks/>
          </p:cNvSpPr>
          <p:nvPr/>
        </p:nvSpPr>
        <p:spPr>
          <a:xfrm>
            <a:off x="6892636" y="953258"/>
            <a:ext cx="5167818" cy="48656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1600" b="1" dirty="0">
                <a:solidFill>
                  <a:schemeClr val="accent6">
                    <a:lumMod val="75000"/>
                  </a:schemeClr>
                </a:solidFill>
                <a:latin typeface="Century Schoolbook" panose="02040604050505020304" pitchFamily="18" charset="0"/>
              </a:rPr>
              <a:t>The serviceable obtainable market would be the people who are foreigners, relocators, students, or people who live on a rented basis who will constantly use our services to relocate their furniture from a place to another, or also, rent their furniture as their residence is not permanent. </a:t>
            </a:r>
          </a:p>
          <a:p>
            <a:pPr algn="just"/>
            <a:r>
              <a:rPr lang="en-US" sz="1600" b="1" dirty="0">
                <a:solidFill>
                  <a:schemeClr val="accent6">
                    <a:lumMod val="75000"/>
                  </a:schemeClr>
                </a:solidFill>
                <a:latin typeface="Century Schoolbook" panose="02040604050505020304" pitchFamily="18" charset="0"/>
              </a:rPr>
              <a:t>Around 21% of population of Rome lives in a rented house </a:t>
            </a:r>
            <a:r>
              <a:rPr lang="en-US" sz="1600" dirty="0">
                <a:latin typeface="Century Schoolbook" panose="02040604050505020304" pitchFamily="18" charset="0"/>
              </a:rPr>
              <a:t>=609,000</a:t>
            </a:r>
          </a:p>
          <a:p>
            <a:pPr algn="just"/>
            <a:r>
              <a:rPr lang="en-US" sz="1600" b="1" dirty="0">
                <a:solidFill>
                  <a:schemeClr val="accent6">
                    <a:lumMod val="75000"/>
                  </a:schemeClr>
                </a:solidFill>
                <a:latin typeface="Century Schoolbook" panose="02040604050505020304" pitchFamily="18" charset="0"/>
              </a:rPr>
              <a:t>Are foreigners, relocators, students, or people who live on a rented basis estimated to be = </a:t>
            </a:r>
            <a:r>
              <a:rPr lang="en-US" sz="1600" dirty="0">
                <a:latin typeface="Century Schoolbook" panose="02040604050505020304" pitchFamily="18" charset="0"/>
              </a:rPr>
              <a:t>609000/2</a:t>
            </a:r>
          </a:p>
          <a:p>
            <a:pPr algn="just"/>
            <a:r>
              <a:rPr lang="en-US" sz="1600" b="1" dirty="0">
                <a:solidFill>
                  <a:schemeClr val="accent6">
                    <a:lumMod val="75000"/>
                  </a:schemeClr>
                </a:solidFill>
                <a:latin typeface="Century Schoolbook" panose="02040604050505020304" pitchFamily="18" charset="0"/>
              </a:rPr>
              <a:t>We’ll consider the average renting cost </a:t>
            </a:r>
            <a:r>
              <a:rPr lang="en-US" sz="1600" dirty="0">
                <a:latin typeface="Century Schoolbook" panose="02040604050505020304" pitchFamily="18" charset="0"/>
              </a:rPr>
              <a:t>(not necessarily for one furniture) = €100</a:t>
            </a:r>
          </a:p>
          <a:p>
            <a:pPr algn="just"/>
            <a:r>
              <a:rPr lang="en-US" sz="1600" b="1" dirty="0">
                <a:solidFill>
                  <a:schemeClr val="accent6">
                    <a:lumMod val="75000"/>
                  </a:schemeClr>
                </a:solidFill>
                <a:latin typeface="Century Schoolbook" panose="02040604050505020304" pitchFamily="18" charset="0"/>
              </a:rPr>
              <a:t>Average monthly expenses of furniture:         </a:t>
            </a:r>
            <a:r>
              <a:rPr lang="en-US" sz="1600" dirty="0">
                <a:latin typeface="Century Schoolbook" panose="02040604050505020304" pitchFamily="18" charset="0"/>
              </a:rPr>
              <a:t>(manufacturing/buying them by </a:t>
            </a:r>
            <a:r>
              <a:rPr lang="en-US" sz="1600" dirty="0" err="1">
                <a:latin typeface="Century Schoolbook" panose="02040604050505020304" pitchFamily="18" charset="0"/>
              </a:rPr>
              <a:t>FurRent</a:t>
            </a:r>
            <a:r>
              <a:rPr lang="en-US" sz="1600" dirty="0">
                <a:latin typeface="Century Schoolbook" panose="02040604050505020304" pitchFamily="18" charset="0"/>
              </a:rPr>
              <a:t> + delivering + other expenses ) = 75 </a:t>
            </a:r>
          </a:p>
          <a:p>
            <a:pPr algn="just"/>
            <a:r>
              <a:rPr lang="en-US" sz="1600" b="1" dirty="0">
                <a:solidFill>
                  <a:schemeClr val="accent6">
                    <a:lumMod val="75000"/>
                  </a:schemeClr>
                </a:solidFill>
                <a:latin typeface="Century Schoolbook" panose="02040604050505020304" pitchFamily="18" charset="0"/>
              </a:rPr>
              <a:t>Therefore, revenue from SOM</a:t>
            </a:r>
            <a:r>
              <a:rPr lang="en-US" sz="1600" dirty="0">
                <a:latin typeface="Century Schoolbook" panose="02040604050505020304" pitchFamily="18" charset="0"/>
              </a:rPr>
              <a:t> – 25*300,000 = 7,500,000 *18 = </a:t>
            </a:r>
            <a:r>
              <a:rPr lang="en-US" sz="1600" b="1" dirty="0">
                <a:solidFill>
                  <a:schemeClr val="accent6">
                    <a:lumMod val="75000"/>
                  </a:schemeClr>
                </a:solidFill>
                <a:latin typeface="Century Schoolbook" panose="02040604050505020304" pitchFamily="18" charset="0"/>
              </a:rPr>
              <a:t>€135,000,000</a:t>
            </a:r>
            <a:r>
              <a:rPr lang="en-US" sz="1600" dirty="0">
                <a:latin typeface="Century Schoolbook" panose="02040604050505020304" pitchFamily="18" charset="0"/>
              </a:rPr>
              <a:t> 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8B9E9FCB-5EEB-4A5C-81AE-74287A483019}"/>
              </a:ext>
            </a:extLst>
          </p:cNvPr>
          <p:cNvSpPr txBox="1">
            <a:spLocks/>
          </p:cNvSpPr>
          <p:nvPr/>
        </p:nvSpPr>
        <p:spPr>
          <a:xfrm>
            <a:off x="2071292" y="719123"/>
            <a:ext cx="2974433" cy="6483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 dirty="0">
                <a:latin typeface="Century Schoolbook" panose="02040604050505020304" pitchFamily="18" charset="0"/>
              </a:rPr>
              <a:t> </a:t>
            </a:r>
            <a:r>
              <a:rPr lang="en-US" sz="3600" dirty="0">
                <a:latin typeface="Century Schoolbook" panose="02040604050505020304" pitchFamily="18" charset="0"/>
              </a:rPr>
              <a:t>€</a:t>
            </a:r>
            <a:r>
              <a:rPr lang="en-US" sz="3600" b="1" dirty="0">
                <a:latin typeface="Century Schoolbook" panose="02040604050505020304" pitchFamily="18" charset="0"/>
              </a:rPr>
              <a:t>500,000,000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D8C373BE-81F6-4475-8616-62AA05B77AAF}"/>
              </a:ext>
            </a:extLst>
          </p:cNvPr>
          <p:cNvSpPr txBox="1">
            <a:spLocks/>
          </p:cNvSpPr>
          <p:nvPr/>
        </p:nvSpPr>
        <p:spPr>
          <a:xfrm>
            <a:off x="2071291" y="2076290"/>
            <a:ext cx="2974433" cy="6483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 dirty="0">
                <a:solidFill>
                  <a:srgbClr val="C00000"/>
                </a:solidFill>
                <a:latin typeface="Century Schoolbook" panose="02040604050505020304" pitchFamily="18" charset="0"/>
              </a:rPr>
              <a:t>€25,000,000</a:t>
            </a:r>
          </a:p>
        </p:txBody>
      </p:sp>
    </p:spTree>
    <p:extLst>
      <p:ext uri="{BB962C8B-B14F-4D97-AF65-F5344CB8AC3E}">
        <p14:creationId xmlns:p14="http://schemas.microsoft.com/office/powerpoint/2010/main" val="1481520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2DD1EC-E241-463F-8C30-E05CD34DBA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75262"/>
            <a:ext cx="10515600" cy="2185570"/>
          </a:xfrm>
        </p:spPr>
        <p:txBody>
          <a:bodyPr>
            <a:normAutofit/>
          </a:bodyPr>
          <a:lstStyle/>
          <a:p>
            <a:pPr algn="ctr"/>
            <a:r>
              <a:rPr lang="en-US" sz="6000" dirty="0">
                <a:solidFill>
                  <a:srgbClr val="694634"/>
                </a:solidFill>
                <a:latin typeface="Century Schoolbook" panose="02040604050505020304" pitchFamily="18" charset="0"/>
              </a:rPr>
              <a:t>Lean Canvas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C945A4E-ABB1-45D9-84DD-76C5B9DAA89B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453" b="95344" l="5244" r="97963">
                        <a14:foregroundMark x1="22545" y1="53940" x2="22545" y2="53940"/>
                        <a14:foregroundMark x1="19639" y1="45129" x2="19639" y2="45129"/>
                        <a14:foregroundMark x1="14997" y1="59097" x2="19105" y2="9527"/>
                        <a14:foregroundMark x1="19105" y1="9527" x2="20307" y2="14327"/>
                        <a14:foregroundMark x1="11055" y1="57235" x2="5611" y2="84026"/>
                        <a14:foregroundMark x1="6112" y1="90258" x2="42218" y2="81447"/>
                        <a14:foregroundMark x1="42218" y1="81447" x2="42218" y2="81447"/>
                        <a14:foregroundMark x1="26119" y1="90616" x2="43053" y2="90616"/>
                        <a14:foregroundMark x1="56747" y1="87321" x2="82933" y2="84026"/>
                        <a14:foregroundMark x1="82933" y1="84026" x2="82933" y2="84026"/>
                        <a14:foregroundMark x1="89412" y1="84026" x2="70441" y2="95057"/>
                        <a14:foregroundMark x1="70441" y1="95057" x2="70441" y2="95057"/>
                        <a14:foregroundMark x1="63761" y1="88037" x2="78991" y2="90616"/>
                        <a14:foregroundMark x1="90281" y1="78510" x2="90281" y2="78510"/>
                        <a14:foregroundMark x1="88911" y1="48782" x2="88911" y2="48782"/>
                        <a14:foregroundMark x1="83100" y1="25716" x2="94055" y2="88825"/>
                        <a14:foregroundMark x1="94055" y1="88825" x2="94055" y2="88825"/>
                        <a14:foregroundMark x1="94222" y1="79585" x2="97963" y2="87679"/>
                        <a14:foregroundMark x1="92852" y1="89183" x2="97629" y2="90974"/>
                        <a14:foregroundMark x1="41850" y1="95057" x2="41850" y2="95057"/>
                        <a14:foregroundMark x1="41850" y1="95057" x2="41850" y2="95057"/>
                        <a14:foregroundMark x1="41850" y1="95057" x2="41850" y2="95057"/>
                        <a14:foregroundMark x1="41850" y1="95057" x2="41850" y2="95057"/>
                        <a14:foregroundMark x1="41683" y1="95057" x2="5244" y2="95415"/>
                        <a14:foregroundMark x1="43420" y1="9885" x2="75752" y2="13968"/>
                        <a14:foregroundMark x1="36406" y1="15043" x2="68737" y2="8453"/>
                        <a14:foregroundMark x1="68737" y1="8453" x2="68737" y2="8453"/>
                        <a14:foregroundMark x1="26286" y1="20201" x2="69071" y2="13181"/>
                        <a14:foregroundMark x1="69071" y1="13181" x2="69071" y2="13181"/>
                        <a14:backgroundMark x1="25084" y1="19054" x2="25084" y2="19054"/>
                        <a14:backgroundMark x1="13794" y1="42192" x2="13794" y2="42192"/>
                        <a14:backgroundMark x1="40147" y1="51719" x2="40147" y2="51719"/>
                        <a14:backgroundMark x1="36206" y1="8095" x2="36206" y2="8095"/>
                        <a14:backgroundMark x1="28023" y1="8811" x2="28023" y2="8811"/>
                      </a14:backgroundRemoval>
                    </a14:imgEffect>
                    <a14:imgEffect>
                      <a14:artisticPhotocopy/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9236" y="2858704"/>
            <a:ext cx="5673527" cy="2645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95827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ageCurlDouble"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0D3023A-B40D-4CB2-AA5E-04B508F2C9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0819878"/>
              </p:ext>
            </p:extLst>
          </p:nvPr>
        </p:nvGraphicFramePr>
        <p:xfrm>
          <a:off x="404260" y="314470"/>
          <a:ext cx="11377061" cy="6273928"/>
        </p:xfrm>
        <a:graphic>
          <a:graphicData uri="http://schemas.openxmlformats.org/drawingml/2006/table">
            <a:tbl>
              <a:tblPr firstRow="1" firstCol="1" bandRow="1"/>
              <a:tblGrid>
                <a:gridCol w="2691423">
                  <a:extLst>
                    <a:ext uri="{9D8B030D-6E8A-4147-A177-3AD203B41FA5}">
                      <a16:colId xmlns:a16="http://schemas.microsoft.com/office/drawing/2014/main" val="459690300"/>
                    </a:ext>
                  </a:extLst>
                </a:gridCol>
                <a:gridCol w="2311953">
                  <a:extLst>
                    <a:ext uri="{9D8B030D-6E8A-4147-A177-3AD203B41FA5}">
                      <a16:colId xmlns:a16="http://schemas.microsoft.com/office/drawing/2014/main" val="316428492"/>
                    </a:ext>
                  </a:extLst>
                </a:gridCol>
                <a:gridCol w="509284">
                  <a:extLst>
                    <a:ext uri="{9D8B030D-6E8A-4147-A177-3AD203B41FA5}">
                      <a16:colId xmlns:a16="http://schemas.microsoft.com/office/drawing/2014/main" val="2959017867"/>
                    </a:ext>
                  </a:extLst>
                </a:gridCol>
                <a:gridCol w="1598880">
                  <a:extLst>
                    <a:ext uri="{9D8B030D-6E8A-4147-A177-3AD203B41FA5}">
                      <a16:colId xmlns:a16="http://schemas.microsoft.com/office/drawing/2014/main" val="555213186"/>
                    </a:ext>
                  </a:extLst>
                </a:gridCol>
                <a:gridCol w="2185465">
                  <a:extLst>
                    <a:ext uri="{9D8B030D-6E8A-4147-A177-3AD203B41FA5}">
                      <a16:colId xmlns:a16="http://schemas.microsoft.com/office/drawing/2014/main" val="1652195378"/>
                    </a:ext>
                  </a:extLst>
                </a:gridCol>
                <a:gridCol w="2080056">
                  <a:extLst>
                    <a:ext uri="{9D8B030D-6E8A-4147-A177-3AD203B41FA5}">
                      <a16:colId xmlns:a16="http://schemas.microsoft.com/office/drawing/2014/main" val="1338282957"/>
                    </a:ext>
                  </a:extLst>
                </a:gridCol>
              </a:tblGrid>
              <a:tr h="596766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GB" sz="1400" b="1" kern="1200" dirty="0">
                          <a:solidFill>
                            <a:srgbClr val="76090A"/>
                          </a:solidFill>
                          <a:effectLst/>
                          <a:latin typeface="Century Schoolbook" panose="020406040505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Problem</a:t>
                      </a:r>
                      <a:endParaRPr lang="en-US" sz="1400" b="1" kern="1200" dirty="0">
                        <a:solidFill>
                          <a:srgbClr val="76090A"/>
                        </a:solidFill>
                        <a:effectLst/>
                        <a:latin typeface="Century Schoolbook" panose="020406040505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0036" marR="20964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GB" sz="1400" b="1" kern="1200" dirty="0">
                          <a:solidFill>
                            <a:srgbClr val="76090A"/>
                          </a:solidFill>
                          <a:effectLst/>
                          <a:latin typeface="Century Schoolbook" panose="020406040505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Solution</a:t>
                      </a:r>
                      <a:endParaRPr lang="en-US" sz="1400" b="1" kern="1200" dirty="0">
                        <a:solidFill>
                          <a:srgbClr val="76090A"/>
                        </a:solidFill>
                        <a:effectLst/>
                        <a:latin typeface="Century Schoolbook" panose="020406040505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0036" marR="20964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GB" sz="1400" b="1" kern="1200" dirty="0">
                          <a:solidFill>
                            <a:srgbClr val="76090A"/>
                          </a:solidFill>
                          <a:effectLst/>
                          <a:latin typeface="Century Schoolbook" panose="020406040505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Unique Value Proposition</a:t>
                      </a:r>
                      <a:endParaRPr lang="en-US" sz="1400" b="1" kern="1200" dirty="0">
                        <a:solidFill>
                          <a:srgbClr val="76090A"/>
                        </a:solidFill>
                        <a:effectLst/>
                        <a:latin typeface="Century Schoolbook" panose="020406040505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0036" marR="20964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GB" sz="1400" b="1" kern="1200" dirty="0">
                          <a:solidFill>
                            <a:srgbClr val="76090A"/>
                          </a:solidFill>
                          <a:effectLst/>
                          <a:latin typeface="Century Schoolbook" panose="020406040505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Unfair Advantage</a:t>
                      </a:r>
                      <a:endParaRPr lang="en-US" sz="1400" b="1" kern="1200" dirty="0">
                        <a:solidFill>
                          <a:srgbClr val="76090A"/>
                        </a:solidFill>
                        <a:effectLst/>
                        <a:latin typeface="Century Schoolbook" panose="020406040505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0036" marR="20964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GB" sz="1400" b="1" kern="1200" dirty="0">
                          <a:solidFill>
                            <a:srgbClr val="76090A"/>
                          </a:solidFill>
                          <a:effectLst/>
                          <a:latin typeface="Century Schoolbook" panose="020406040505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Customer Segments</a:t>
                      </a:r>
                      <a:endParaRPr lang="en-US" sz="1400" b="1" kern="1200" dirty="0">
                        <a:solidFill>
                          <a:srgbClr val="76090A"/>
                        </a:solidFill>
                        <a:effectLst/>
                        <a:latin typeface="Century Schoolbook" panose="020406040505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0036" marR="20964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521880"/>
                  </a:ext>
                </a:extLst>
              </a:tr>
              <a:tr h="229185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400" b="0" dirty="0">
                          <a:solidFill>
                            <a:schemeClr val="tx1"/>
                          </a:solidFill>
                          <a:effectLst/>
                          <a:latin typeface="Century Schoolbook" panose="020406040505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Top 3 problems</a:t>
                      </a:r>
                      <a:endParaRPr lang="en-US" sz="1400" b="0" dirty="0">
                        <a:solidFill>
                          <a:schemeClr val="tx1"/>
                        </a:solidFill>
                        <a:effectLst/>
                        <a:latin typeface="Century Schoolbook" panose="020406040505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>
                        <a:lnSpc>
                          <a:spcPct val="100000"/>
                        </a:lnSpc>
                        <a:buFont typeface="+mj-lt"/>
                        <a:buAutoNum type="arabicPeriod"/>
                      </a:pPr>
                      <a:r>
                        <a:rPr lang="en-GB" sz="1400" b="0" dirty="0">
                          <a:solidFill>
                            <a:schemeClr val="tx1"/>
                          </a:solidFill>
                          <a:effectLst/>
                          <a:latin typeface="Century Schoolbook" panose="020406040505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Finding the suitable furniture for time being for an event/activity.</a:t>
                      </a:r>
                      <a:endParaRPr lang="en-US" sz="1400" b="0" dirty="0">
                        <a:solidFill>
                          <a:schemeClr val="tx1"/>
                        </a:solidFill>
                        <a:effectLst/>
                        <a:latin typeface="Century Schoolbook" panose="020406040505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>
                        <a:lnSpc>
                          <a:spcPct val="100000"/>
                        </a:lnSpc>
                        <a:buFont typeface="+mj-lt"/>
                        <a:buAutoNum type="arabicPeriod"/>
                      </a:pPr>
                      <a:r>
                        <a:rPr lang="en-GB" sz="1400" b="0" dirty="0">
                          <a:solidFill>
                            <a:schemeClr val="tx1"/>
                          </a:solidFill>
                          <a:effectLst/>
                          <a:latin typeface="Century Schoolbook" panose="020406040505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Purchasing furniture is unaffordable for many people.</a:t>
                      </a:r>
                      <a:endParaRPr lang="en-US" sz="1400" b="0" dirty="0">
                        <a:solidFill>
                          <a:schemeClr val="tx1"/>
                        </a:solidFill>
                        <a:effectLst/>
                        <a:latin typeface="Century Schoolbook" panose="020406040505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>
                        <a:lnSpc>
                          <a:spcPct val="100000"/>
                        </a:lnSpc>
                        <a:buFont typeface="+mj-lt"/>
                        <a:buAutoNum type="arabicPeriod"/>
                      </a:pPr>
                      <a:r>
                        <a:rPr lang="en-GB" sz="1400" b="0" dirty="0">
                          <a:solidFill>
                            <a:schemeClr val="tx1"/>
                          </a:solidFill>
                          <a:effectLst/>
                          <a:latin typeface="Century Schoolbook" panose="020406040505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Required furniture might  be useless after a while</a:t>
                      </a:r>
                    </a:p>
                    <a:p>
                      <a:pPr marL="342900" lvl="0" indent="-342900">
                        <a:lnSpc>
                          <a:spcPct val="100000"/>
                        </a:lnSpc>
                        <a:buFont typeface="+mj-lt"/>
                        <a:buAutoNum type="arabicPeriod"/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  <a:effectLst/>
                          <a:latin typeface="Century Schoolbook" panose="020406040505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Furniture waste</a:t>
                      </a:r>
                    </a:p>
                    <a:p>
                      <a:pPr marL="342900" lvl="0" indent="-342900">
                        <a:lnSpc>
                          <a:spcPct val="100000"/>
                        </a:lnSpc>
                        <a:buFont typeface="+mj-lt"/>
                        <a:buAutoNum type="arabicPeriod"/>
                      </a:pPr>
                      <a:endParaRPr lang="en-US" sz="1400" b="0" dirty="0">
                        <a:solidFill>
                          <a:schemeClr val="tx1"/>
                        </a:solidFill>
                        <a:effectLst/>
                        <a:latin typeface="Century Schoolbook" panose="020406040505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0036" marR="20964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400" b="0" dirty="0">
                          <a:solidFill>
                            <a:schemeClr val="tx1"/>
                          </a:solidFill>
                          <a:effectLst/>
                          <a:latin typeface="Century Schoolbook" panose="020406040505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  Top 3 features</a:t>
                      </a:r>
                      <a:endParaRPr lang="en-US" sz="1400" b="0" dirty="0">
                        <a:solidFill>
                          <a:schemeClr val="tx1"/>
                        </a:solidFill>
                        <a:effectLst/>
                        <a:latin typeface="Century Schoolbook" panose="020406040505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>
                        <a:lnSpc>
                          <a:spcPct val="100000"/>
                        </a:lnSpc>
                        <a:buFont typeface="+mj-lt"/>
                        <a:buAutoNum type="arabicPeriod"/>
                      </a:pPr>
                      <a:r>
                        <a:rPr lang="en-GB" sz="1400" b="0" dirty="0">
                          <a:solidFill>
                            <a:schemeClr val="tx1"/>
                          </a:solidFill>
                          <a:effectLst/>
                          <a:latin typeface="Century Schoolbook" panose="020406040505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Get furniture on rent.</a:t>
                      </a:r>
                      <a:endParaRPr lang="en-US" sz="1400" b="0" dirty="0">
                        <a:solidFill>
                          <a:schemeClr val="tx1"/>
                        </a:solidFill>
                        <a:effectLst/>
                        <a:latin typeface="Century Schoolbook" panose="020406040505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>
                        <a:lnSpc>
                          <a:spcPct val="100000"/>
                        </a:lnSpc>
                        <a:buFont typeface="+mj-lt"/>
                        <a:buAutoNum type="arabicPeriod"/>
                      </a:pPr>
                      <a:r>
                        <a:rPr lang="en-GB" sz="1400" b="0" dirty="0">
                          <a:solidFill>
                            <a:schemeClr val="tx1"/>
                          </a:solidFill>
                          <a:effectLst/>
                          <a:latin typeface="Century Schoolbook" panose="020406040505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Sell your unused furniture to others.</a:t>
                      </a:r>
                    </a:p>
                    <a:p>
                      <a:pPr marL="342900" lvl="0" indent="-342900">
                        <a:lnSpc>
                          <a:spcPct val="100000"/>
                        </a:lnSpc>
                        <a:buFont typeface="+mj-lt"/>
                        <a:buAutoNum type="arabicPeriod"/>
                      </a:pPr>
                      <a:r>
                        <a:rPr lang="en-GB" sz="1400" b="0" dirty="0">
                          <a:solidFill>
                            <a:schemeClr val="tx1"/>
                          </a:solidFill>
                          <a:effectLst/>
                          <a:latin typeface="Century Schoolbook" panose="020406040505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Give it someone for FREE!</a:t>
                      </a:r>
                      <a:endParaRPr lang="en-US" sz="1400" b="0" dirty="0">
                        <a:solidFill>
                          <a:schemeClr val="tx1"/>
                        </a:solidFill>
                        <a:effectLst/>
                        <a:latin typeface="Century Schoolbook" panose="020406040505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0036" marR="20964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400" b="0" dirty="0">
                          <a:solidFill>
                            <a:schemeClr val="tx1"/>
                          </a:solidFill>
                          <a:effectLst/>
                          <a:latin typeface="Century Schoolbook" panose="020406040505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  Style furniture on rent at affordable prices.</a:t>
                      </a:r>
                      <a:endParaRPr lang="en-US" sz="1400" b="0" dirty="0">
                        <a:solidFill>
                          <a:schemeClr val="tx1"/>
                        </a:solidFill>
                        <a:effectLst/>
                        <a:latin typeface="Century Schoolbook" panose="020406040505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0036" marR="20964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400" b="0" dirty="0">
                          <a:solidFill>
                            <a:schemeClr val="tx1"/>
                          </a:solidFill>
                          <a:effectLst/>
                          <a:latin typeface="Century Schoolbook" panose="020406040505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  Many photos</a:t>
                      </a: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400" b="0" dirty="0">
                          <a:solidFill>
                            <a:schemeClr val="tx1"/>
                          </a:solidFill>
                          <a:effectLst/>
                          <a:latin typeface="Century Schoolbook" panose="020406040505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  Pay the difference and   own it</a:t>
                      </a: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  <a:effectLst/>
                          <a:latin typeface="Century Schoolbook" panose="020406040505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  Very high durability </a:t>
                      </a:r>
                      <a:r>
                        <a:rPr lang="en-GB" sz="1400" b="0" dirty="0">
                          <a:solidFill>
                            <a:schemeClr val="tx1"/>
                          </a:solidFill>
                          <a:effectLst/>
                          <a:latin typeface="Century Schoolbook" panose="020406040505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 </a:t>
                      </a:r>
                      <a:endParaRPr lang="en-US" sz="1400" b="0" dirty="0">
                        <a:solidFill>
                          <a:schemeClr val="tx1"/>
                        </a:solidFill>
                        <a:effectLst/>
                        <a:latin typeface="Century Schoolbook" panose="020406040505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0036" marR="20964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400" b="0" dirty="0">
                          <a:solidFill>
                            <a:schemeClr val="tx1"/>
                          </a:solidFill>
                          <a:effectLst/>
                          <a:latin typeface="Century Schoolbook" panose="020406040505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  Tourists</a:t>
                      </a:r>
                    </a:p>
                    <a:p>
                      <a:pPr>
                        <a:lnSpc>
                          <a:spcPct val="100000"/>
                        </a:lnSpc>
                      </a:pPr>
                      <a:endParaRPr lang="en-US" sz="1400" b="0" dirty="0">
                        <a:solidFill>
                          <a:schemeClr val="tx1"/>
                        </a:solidFill>
                        <a:effectLst/>
                        <a:latin typeface="Century Schoolbook" panose="020406040505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400" b="0" dirty="0">
                          <a:solidFill>
                            <a:schemeClr val="tx1"/>
                          </a:solidFill>
                          <a:effectLst/>
                          <a:latin typeface="Century Schoolbook" panose="020406040505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  Expats</a:t>
                      </a:r>
                    </a:p>
                    <a:p>
                      <a:pPr>
                        <a:lnSpc>
                          <a:spcPct val="100000"/>
                        </a:lnSpc>
                      </a:pPr>
                      <a:endParaRPr lang="en-US" sz="1400" b="0" dirty="0">
                        <a:solidFill>
                          <a:schemeClr val="tx1"/>
                        </a:solidFill>
                        <a:effectLst/>
                        <a:latin typeface="Century Schoolbook" panose="020406040505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400" b="0" dirty="0">
                          <a:solidFill>
                            <a:schemeClr val="tx1"/>
                          </a:solidFill>
                          <a:effectLst/>
                          <a:latin typeface="Century Schoolbook" panose="020406040505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  Foreign students</a:t>
                      </a:r>
                    </a:p>
                    <a:p>
                      <a:pPr>
                        <a:lnSpc>
                          <a:spcPct val="100000"/>
                        </a:lnSpc>
                      </a:pPr>
                      <a:endParaRPr lang="en-GB" sz="1400" b="0" dirty="0">
                        <a:solidFill>
                          <a:schemeClr val="tx1"/>
                        </a:solidFill>
                        <a:effectLst/>
                        <a:latin typeface="Century Schoolbook" panose="020406040505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400" b="0" dirty="0">
                          <a:solidFill>
                            <a:schemeClr val="tx1"/>
                          </a:solidFill>
                          <a:effectLst/>
                          <a:latin typeface="Century Schoolbook" panose="020406040505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  Even landlords(ex. who want to offer a flexible place of renting)</a:t>
                      </a:r>
                    </a:p>
                  </a:txBody>
                  <a:tcPr marL="20036" marR="20964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6800940"/>
                  </a:ext>
                </a:extLst>
              </a:tr>
              <a:tr h="521369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GB" sz="1400" b="1" kern="1200" dirty="0">
                          <a:solidFill>
                            <a:srgbClr val="76090A"/>
                          </a:solidFill>
                          <a:effectLst/>
                          <a:latin typeface="Century Schoolbook" panose="020406040505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Existing Alternatives</a:t>
                      </a:r>
                      <a:endParaRPr lang="en-US" sz="1400" b="1" kern="1200" dirty="0">
                        <a:solidFill>
                          <a:srgbClr val="76090A"/>
                        </a:solidFill>
                        <a:effectLst/>
                        <a:latin typeface="Century Schoolbook" panose="020406040505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0036" marR="20964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GB" sz="1400" b="1" kern="1200" dirty="0">
                          <a:solidFill>
                            <a:srgbClr val="76090A"/>
                          </a:solidFill>
                          <a:effectLst/>
                          <a:latin typeface="Century Schoolbook" panose="020406040505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Key Metrics</a:t>
                      </a:r>
                    </a:p>
                  </a:txBody>
                  <a:tcPr marL="20036" marR="20964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GB" sz="1400" b="1" kern="1200" dirty="0">
                          <a:solidFill>
                            <a:srgbClr val="76090A"/>
                          </a:solidFill>
                          <a:effectLst/>
                          <a:latin typeface="Century Schoolbook" panose="020406040505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High-Level Concept</a:t>
                      </a:r>
                      <a:endParaRPr lang="en-US" sz="1400" b="1" kern="1200" dirty="0">
                        <a:solidFill>
                          <a:srgbClr val="76090A"/>
                        </a:solidFill>
                        <a:effectLst/>
                        <a:latin typeface="Century Schoolbook" panose="020406040505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0036" marR="20964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GB" sz="1400" b="1" kern="1200" dirty="0">
                          <a:solidFill>
                            <a:srgbClr val="76090A"/>
                          </a:solidFill>
                          <a:effectLst/>
                          <a:latin typeface="Century Schoolbook" panose="020406040505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Channels</a:t>
                      </a:r>
                      <a:endParaRPr lang="en-US" sz="1400" b="1" kern="1200" dirty="0">
                        <a:solidFill>
                          <a:srgbClr val="76090A"/>
                        </a:solidFill>
                        <a:effectLst/>
                        <a:latin typeface="Century Schoolbook" panose="020406040505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0036" marR="20964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GB" sz="1400" b="1" kern="1200" dirty="0">
                          <a:solidFill>
                            <a:srgbClr val="76090A"/>
                          </a:solidFill>
                          <a:effectLst/>
                          <a:latin typeface="Century Schoolbook" panose="020406040505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Early Adopters</a:t>
                      </a:r>
                      <a:endParaRPr lang="en-US" sz="1400" b="1" kern="1200" dirty="0">
                        <a:solidFill>
                          <a:srgbClr val="76090A"/>
                        </a:solidFill>
                        <a:effectLst/>
                        <a:latin typeface="Century Schoolbook" panose="020406040505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0036" marR="20964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5681069"/>
                  </a:ext>
                </a:extLst>
              </a:tr>
              <a:tr h="1448652">
                <a:tc>
                  <a:txBody>
                    <a:bodyPr/>
                    <a:lstStyle/>
                    <a:p>
                      <a:r>
                        <a:rPr lang="en-US" sz="1400" dirty="0" err="1">
                          <a:solidFill>
                            <a:schemeClr val="tx1"/>
                          </a:solidFill>
                          <a:effectLst/>
                          <a:latin typeface="Century Schoolbook" panose="020406040505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CortGlobal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entury Schoolbook" panose="020406040505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  <a:p>
                      <a:r>
                        <a:rPr lang="en-US" sz="1400" dirty="0" err="1">
                          <a:solidFill>
                            <a:schemeClr val="tx1"/>
                          </a:solidFill>
                          <a:effectLst/>
                          <a:latin typeface="Century Schoolbook" panose="020406040505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Italyfurniturerental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entury Schoolbook" panose="020406040505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  <a:p>
                      <a:r>
                        <a:rPr lang="en-US" sz="1400" dirty="0" err="1">
                          <a:solidFill>
                            <a:schemeClr val="tx1"/>
                          </a:solidFill>
                          <a:effectLst/>
                          <a:latin typeface="Century Schoolbook" panose="020406040505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Fernish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Century Schoolbook" panose="020406040505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(Not available in Italy)</a:t>
                      </a:r>
                    </a:p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Century Schoolbook" panose="020406040505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Subito</a:t>
                      </a:r>
                    </a:p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Century Schoolbook" panose="020406040505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Kijiji</a:t>
                      </a:r>
                    </a:p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Century Schoolbook" panose="020406040505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IKEA</a:t>
                      </a:r>
                    </a:p>
                    <a:p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entury Schoolbook" panose="020406040505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0036" marR="20964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Century Schoolbook" panose="020406040505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  The number of  active   users</a:t>
                      </a:r>
                    </a:p>
                  </a:txBody>
                  <a:tcPr marL="20036" marR="20964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Century Schoolbook" panose="020406040505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  service-based furniture renting/selling platform</a:t>
                      </a:r>
                    </a:p>
                  </a:txBody>
                  <a:tcPr marL="20036" marR="20964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  <a:effectLst/>
                          <a:latin typeface="Century Schoolbook" panose="020406040505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  Website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entury Schoolbook" panose="020406040505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  <a:p>
                      <a:r>
                        <a:rPr lang="en-GB" sz="1400" dirty="0">
                          <a:solidFill>
                            <a:schemeClr val="tx1"/>
                          </a:solidFill>
                          <a:effectLst/>
                          <a:latin typeface="Century Schoolbook" panose="020406040505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  iOS Application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entury Schoolbook" panose="020406040505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  <a:p>
                      <a:r>
                        <a:rPr lang="en-GB" sz="1400" dirty="0">
                          <a:solidFill>
                            <a:schemeClr val="tx1"/>
                          </a:solidFill>
                          <a:effectLst/>
                          <a:latin typeface="Century Schoolbook" panose="020406040505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  Android Application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entury Schoolbook" panose="020406040505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0036" marR="20964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  <a:effectLst/>
                          <a:latin typeface="Century Schoolbook" panose="020406040505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  Foreign students.</a:t>
                      </a:r>
                    </a:p>
                    <a:p>
                      <a:r>
                        <a:rPr lang="en-GB" sz="1400" dirty="0">
                          <a:solidFill>
                            <a:schemeClr val="tx1"/>
                          </a:solidFill>
                          <a:effectLst/>
                          <a:latin typeface="Century Schoolbook" panose="020406040505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  Landlords</a:t>
                      </a:r>
                    </a:p>
                    <a:p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entury Schoolbook" panose="020406040505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0036" marR="20964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1419113"/>
                  </a:ext>
                </a:extLst>
              </a:tr>
              <a:tr h="309183">
                <a:tc gridSpan="3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GB" sz="1400" b="1" kern="1200" dirty="0">
                          <a:solidFill>
                            <a:srgbClr val="76090A"/>
                          </a:solidFill>
                          <a:effectLst/>
                          <a:latin typeface="Century Schoolbook" panose="020406040505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Cost Structure</a:t>
                      </a:r>
                      <a:endParaRPr lang="en-US" sz="1400" b="1" kern="1200" dirty="0">
                        <a:solidFill>
                          <a:srgbClr val="76090A"/>
                        </a:solidFill>
                        <a:effectLst/>
                        <a:latin typeface="Century Schoolbook" panose="020406040505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0036" marR="20964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GB" sz="1400" b="1" kern="1200" dirty="0">
                          <a:solidFill>
                            <a:srgbClr val="76090A"/>
                          </a:solidFill>
                          <a:effectLst/>
                          <a:latin typeface="Century Schoolbook" panose="020406040505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Revenue Structure</a:t>
                      </a:r>
                      <a:endParaRPr lang="en-US" sz="1400" b="1" kern="1200" dirty="0">
                        <a:solidFill>
                          <a:srgbClr val="76090A"/>
                        </a:solidFill>
                        <a:effectLst/>
                        <a:latin typeface="Century Schoolbook" panose="020406040505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0036" marR="20964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5334655"/>
                  </a:ext>
                </a:extLst>
              </a:tr>
              <a:tr h="1006130">
                <a:tc gridSpan="3"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  <a:effectLst/>
                          <a:latin typeface="Century Schoolbook" panose="020406040505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  Inventory costs( buying /keeping furniture )</a:t>
                      </a:r>
                    </a:p>
                    <a:p>
                      <a:r>
                        <a:rPr lang="en-GB" sz="1400" dirty="0">
                          <a:solidFill>
                            <a:schemeClr val="tx1"/>
                          </a:solidFill>
                          <a:effectLst/>
                          <a:latin typeface="Century Schoolbook" panose="020406040505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  Logistics.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entury Schoolbook" panose="020406040505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  <a:p>
                      <a:r>
                        <a:rPr lang="en-GB" sz="1400" dirty="0">
                          <a:solidFill>
                            <a:schemeClr val="tx1"/>
                          </a:solidFill>
                          <a:effectLst/>
                          <a:latin typeface="Century Schoolbook" panose="020406040505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  Advertisement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entury Schoolbook" panose="020406040505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  <a:p>
                      <a:r>
                        <a:rPr lang="en-GB" sz="1400" dirty="0">
                          <a:solidFill>
                            <a:schemeClr val="tx1"/>
                          </a:solidFill>
                          <a:effectLst/>
                          <a:latin typeface="Century Schoolbook" panose="020406040505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  Human Resource.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entury Schoolbook" panose="020406040505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0036" marR="20964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  <a:effectLst/>
                          <a:latin typeface="Century Schoolbook" panose="020406040505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  Renting/selling 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entury Schoolbook" panose="020406040505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  <a:p>
                      <a:r>
                        <a:rPr lang="en-GB" sz="1400" dirty="0">
                          <a:solidFill>
                            <a:schemeClr val="tx1"/>
                          </a:solidFill>
                          <a:effectLst/>
                          <a:latin typeface="Century Schoolbook" panose="020406040505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  Service fees.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entury Schoolbook" panose="020406040505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  <a:p>
                      <a:r>
                        <a:rPr lang="en-GB" sz="1400" dirty="0">
                          <a:solidFill>
                            <a:schemeClr val="tx1"/>
                          </a:solidFill>
                          <a:effectLst/>
                          <a:latin typeface="Century Schoolbook" panose="020406040505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entury Schoolbook" panose="020406040505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  <a:p>
                      <a:r>
                        <a:rPr lang="en-GB" sz="1400" dirty="0">
                          <a:solidFill>
                            <a:schemeClr val="tx1"/>
                          </a:solidFill>
                          <a:effectLst/>
                          <a:latin typeface="Century Schoolbook" panose="020406040505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entury Schoolbook" panose="020406040505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0036" marR="20964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39959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921119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ageCurlDouble"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2DD1EC-E241-463F-8C30-E05CD34DBA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75262"/>
            <a:ext cx="10515600" cy="2185570"/>
          </a:xfrm>
        </p:spPr>
        <p:txBody>
          <a:bodyPr>
            <a:normAutofit/>
          </a:bodyPr>
          <a:lstStyle/>
          <a:p>
            <a:pPr algn="ctr"/>
            <a:r>
              <a:rPr lang="en-US" sz="6000" dirty="0">
                <a:solidFill>
                  <a:srgbClr val="694634"/>
                </a:solidFill>
                <a:latin typeface="Century Schoolbook" panose="02040604050505020304" pitchFamily="18" charset="0"/>
              </a:rPr>
              <a:t>Thank you </a:t>
            </a:r>
            <a:br>
              <a:rPr lang="en-US" sz="6000" dirty="0">
                <a:solidFill>
                  <a:srgbClr val="694634"/>
                </a:solidFill>
                <a:latin typeface="Century Schoolbook" panose="02040604050505020304" pitchFamily="18" charset="0"/>
              </a:rPr>
            </a:br>
            <a:r>
              <a:rPr lang="en-US" sz="6000" dirty="0">
                <a:solidFill>
                  <a:srgbClr val="694634"/>
                </a:solidFill>
                <a:latin typeface="Century Schoolbook" panose="02040604050505020304" pitchFamily="18" charset="0"/>
              </a:rPr>
              <a:t>for your Attention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AC2A15-5BE4-4290-9C19-9B97A089B08B}"/>
              </a:ext>
            </a:extLst>
          </p:cNvPr>
          <p:cNvSpPr txBox="1">
            <a:spLocks/>
          </p:cNvSpPr>
          <p:nvPr/>
        </p:nvSpPr>
        <p:spPr>
          <a:xfrm>
            <a:off x="2327563" y="5611090"/>
            <a:ext cx="8070273" cy="10390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70000"/>
              </a:lnSpc>
            </a:pPr>
            <a:r>
              <a:rPr lang="en-US" sz="2000" b="1" dirty="0">
                <a:solidFill>
                  <a:srgbClr val="694634"/>
                </a:solidFill>
                <a:latin typeface="Century Schoolbook" panose="02040604050505020304" pitchFamily="18" charset="0"/>
              </a:rPr>
              <a:t>https://docs.google.com/forms/d/1HlIvSOQPP6owG2YbMAQmZVEmtfkdfrqhxIOyiOmtFNk/edit?usp=sharing</a:t>
            </a:r>
          </a:p>
        </p:txBody>
      </p:sp>
    </p:spTree>
    <p:extLst>
      <p:ext uri="{BB962C8B-B14F-4D97-AF65-F5344CB8AC3E}">
        <p14:creationId xmlns:p14="http://schemas.microsoft.com/office/powerpoint/2010/main" val="391741355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ageCurlDouble"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2DD1EC-E241-463F-8C30-E05CD34DBA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75262"/>
            <a:ext cx="10515600" cy="2185570"/>
          </a:xfrm>
        </p:spPr>
        <p:txBody>
          <a:bodyPr>
            <a:normAutofit/>
          </a:bodyPr>
          <a:lstStyle/>
          <a:p>
            <a:pPr algn="ctr"/>
            <a:r>
              <a:rPr lang="en-US" sz="6000" dirty="0">
                <a:solidFill>
                  <a:srgbClr val="694634"/>
                </a:solidFill>
                <a:latin typeface="Century Schoolbook" panose="02040604050505020304" pitchFamily="18" charset="0"/>
              </a:rPr>
              <a:t>Evaluating other Problems through two Questionnaires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347512-D3B4-470A-BBA8-5FF5FF36448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66443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4319" y="3429000"/>
            <a:ext cx="2669407" cy="2669407"/>
          </a:xfrm>
          <a:prstGeom prst="rect">
            <a:avLst/>
          </a:prstGeom>
          <a:effectLst>
            <a:outerShdw blurRad="76200" dist="12700" dir="8100000" sy="-23000" kx="800400" algn="br" rotWithShape="0">
              <a:prstClr val="black">
                <a:alpha val="20000"/>
              </a:prstClr>
            </a:outerShdw>
          </a:effectLst>
          <a:scene3d>
            <a:camera prst="perspectiveHeroicExtremeRightFacing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120214113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ageCurlDouble"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8BF533-CE21-40BA-9159-E22E62271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3138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800" dirty="0">
                <a:solidFill>
                  <a:srgbClr val="694634"/>
                </a:solidFill>
                <a:latin typeface="Century Schoolbook" panose="02040604050505020304" pitchFamily="18" charset="0"/>
              </a:rPr>
              <a:t>Problems</a:t>
            </a:r>
            <a:endParaRPr lang="en-US" sz="4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419D61-38C8-48E9-B12E-7CE35ECA97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615" y="1600661"/>
            <a:ext cx="11326090" cy="4220725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en-IN" sz="2000" dirty="0">
                <a:latin typeface="Century Schoolbook" panose="02040604050505020304" pitchFamily="18" charset="0"/>
              </a:rPr>
              <a:t>People tend to buy cheap quality furniture due to the unaffordable prices.</a:t>
            </a:r>
          </a:p>
          <a:p>
            <a:pPr marL="0" indent="0" algn="just">
              <a:lnSpc>
                <a:spcPct val="150000"/>
              </a:lnSpc>
              <a:buNone/>
            </a:pPr>
            <a:endParaRPr lang="en-IN" sz="2000" dirty="0">
              <a:latin typeface="Century Schoolbook" panose="02040604050505020304" pitchFamily="18" charset="0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en-IN" sz="2000" dirty="0">
                <a:latin typeface="Century Schoolbook" panose="02040604050505020304" pitchFamily="18" charset="0"/>
              </a:rPr>
              <a:t> </a:t>
            </a:r>
          </a:p>
          <a:p>
            <a:pPr marL="0" indent="0" algn="just">
              <a:lnSpc>
                <a:spcPct val="150000"/>
              </a:lnSpc>
              <a:buNone/>
            </a:pPr>
            <a:endParaRPr lang="en-IN" sz="2000" dirty="0">
              <a:latin typeface="Century Schoolbook" panose="02040604050505020304" pitchFamily="18" charset="0"/>
            </a:endParaRPr>
          </a:p>
          <a:p>
            <a:pPr algn="just">
              <a:lnSpc>
                <a:spcPct val="150000"/>
              </a:lnSpc>
            </a:pPr>
            <a:endParaRPr lang="en-IN" sz="2400" dirty="0">
              <a:latin typeface="Century Schoolbook" panose="020406040505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8403E4-9E7C-399C-7761-7279B949B29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01" b="2702"/>
          <a:stretch/>
        </p:blipFill>
        <p:spPr>
          <a:xfrm>
            <a:off x="838200" y="2472078"/>
            <a:ext cx="4180840" cy="343949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9CF7CD3-0E45-90C5-30F8-ACB6FBD330C4}"/>
              </a:ext>
            </a:extLst>
          </p:cNvPr>
          <p:cNvSpPr txBox="1"/>
          <p:nvPr/>
        </p:nvSpPr>
        <p:spPr>
          <a:xfrm>
            <a:off x="11247120" y="6264831"/>
            <a:ext cx="725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Test 3</a:t>
            </a:r>
          </a:p>
        </p:txBody>
      </p:sp>
    </p:spTree>
    <p:extLst>
      <p:ext uri="{BB962C8B-B14F-4D97-AF65-F5344CB8AC3E}">
        <p14:creationId xmlns:p14="http://schemas.microsoft.com/office/powerpoint/2010/main" val="381080861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ageCurlDouble"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8BF533-CE21-40BA-9159-E22E62271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942" y="165674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800" dirty="0">
                <a:solidFill>
                  <a:srgbClr val="694634"/>
                </a:solidFill>
                <a:latin typeface="Century Schoolbook" panose="02040604050505020304" pitchFamily="18" charset="0"/>
              </a:rPr>
              <a:t>Problems</a:t>
            </a:r>
            <a:endParaRPr lang="en-US" sz="4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419D61-38C8-48E9-B12E-7CE35ECA97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5577" y="1105277"/>
            <a:ext cx="11326090" cy="4220725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en-IN" sz="1600" dirty="0">
                <a:latin typeface="Century Schoolbook" panose="02040604050505020304" pitchFamily="18" charset="0"/>
              </a:rPr>
              <a:t>Transportation and assembly is a problem for the people who relocate in at most 18 months on average.</a:t>
            </a:r>
          </a:p>
          <a:p>
            <a:pPr algn="just">
              <a:lnSpc>
                <a:spcPct val="150000"/>
              </a:lnSpc>
            </a:pPr>
            <a:endParaRPr lang="en-IN" sz="2000" dirty="0">
              <a:latin typeface="Century Schoolbook" panose="02040604050505020304" pitchFamily="18" charset="0"/>
            </a:endParaRPr>
          </a:p>
          <a:p>
            <a:pPr algn="just">
              <a:lnSpc>
                <a:spcPct val="150000"/>
              </a:lnSpc>
            </a:pPr>
            <a:endParaRPr lang="en-IN" sz="2400" dirty="0">
              <a:latin typeface="Century Schoolbook" panose="020406040505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E49A20-0C3F-7AD9-70E4-8C753CC883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9622" y="4042881"/>
            <a:ext cx="4947920" cy="2001127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50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1F78025-40AB-1899-25EB-6325C48604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9622" y="1750270"/>
            <a:ext cx="4947920" cy="2139720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50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65EEFA9-4C71-8E1A-7A22-4FA77860751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38" t="224" r="938" b="40809"/>
          <a:stretch/>
        </p:blipFill>
        <p:spPr>
          <a:xfrm>
            <a:off x="801942" y="2375193"/>
            <a:ext cx="4062389" cy="334053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0F93AFE-2457-E892-E779-5A8EA60E5921}"/>
              </a:ext>
            </a:extLst>
          </p:cNvPr>
          <p:cNvSpPr txBox="1"/>
          <p:nvPr/>
        </p:nvSpPr>
        <p:spPr>
          <a:xfrm>
            <a:off x="721360" y="6116320"/>
            <a:ext cx="3362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Based on the first questionnaire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8A5E05-8896-D6A3-CB13-E72943D0D0E4}"/>
              </a:ext>
            </a:extLst>
          </p:cNvPr>
          <p:cNvSpPr txBox="1"/>
          <p:nvPr/>
        </p:nvSpPr>
        <p:spPr>
          <a:xfrm>
            <a:off x="6177280" y="6116320"/>
            <a:ext cx="5755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Based on the second questionnaire ( targeted responders) </a:t>
            </a:r>
          </a:p>
        </p:txBody>
      </p:sp>
    </p:spTree>
    <p:extLst>
      <p:ext uri="{BB962C8B-B14F-4D97-AF65-F5344CB8AC3E}">
        <p14:creationId xmlns:p14="http://schemas.microsoft.com/office/powerpoint/2010/main" val="32053965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ageCurlDouble"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8BF533-CE21-40BA-9159-E22E62271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3138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800" dirty="0">
                <a:solidFill>
                  <a:srgbClr val="694634"/>
                </a:solidFill>
                <a:latin typeface="Century Schoolbook" panose="02040604050505020304" pitchFamily="18" charset="0"/>
              </a:rPr>
              <a:t>Problems</a:t>
            </a:r>
            <a:endParaRPr lang="en-US" sz="4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419D61-38C8-48E9-B12E-7CE35ECA97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455" y="2382981"/>
            <a:ext cx="11326090" cy="4220725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en-IN" sz="1600" dirty="0">
                <a:latin typeface="Century Schoolbook" panose="02040604050505020304" pitchFamily="18" charset="0"/>
              </a:rPr>
              <a:t>For the people who are relocating on a yearly basis, it is not financially convenient to buy new furniture. </a:t>
            </a:r>
            <a:endParaRPr lang="en-IN" sz="1200" dirty="0">
              <a:latin typeface="Century Schoolbook" panose="02040604050505020304" pitchFamily="18" charset="0"/>
            </a:endParaRPr>
          </a:p>
          <a:p>
            <a:pPr algn="just">
              <a:lnSpc>
                <a:spcPct val="150000"/>
              </a:lnSpc>
            </a:pPr>
            <a:endParaRPr lang="en-IN" sz="2000" dirty="0">
              <a:latin typeface="Century Schoolbook" panose="02040604050505020304" pitchFamily="18" charset="0"/>
            </a:endParaRPr>
          </a:p>
          <a:p>
            <a:pPr algn="just">
              <a:lnSpc>
                <a:spcPct val="150000"/>
              </a:lnSpc>
            </a:pPr>
            <a:endParaRPr lang="en-IN" sz="2400" dirty="0">
              <a:latin typeface="Century Schoolbook" panose="020406040505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0F5954-7B02-6CC8-DFF7-F554F9EB97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4088" y="3125326"/>
            <a:ext cx="4399663" cy="3478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38282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ageCurlDouble"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5BF926-A152-06F1-2424-0F289E8B24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800" y="1937386"/>
            <a:ext cx="10845800" cy="4351338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IN" sz="2000" dirty="0">
                <a:latin typeface="Century Schoolbook" panose="02040604050505020304" pitchFamily="18" charset="0"/>
              </a:rPr>
              <a:t> </a:t>
            </a:r>
            <a:r>
              <a:rPr lang="en-IN" sz="1500" dirty="0">
                <a:latin typeface="Century Schoolbook" panose="02040604050505020304" pitchFamily="18" charset="0"/>
              </a:rPr>
              <a:t>People tend to buy cheap quality furniture due to the unaffordable prices. 			       [Confirmed]</a:t>
            </a: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IN" sz="1500" dirty="0">
                <a:latin typeface="Century Schoolbook" panose="02040604050505020304" pitchFamily="18" charset="0"/>
              </a:rPr>
              <a:t> Transportation and assembly is a problem for the people who relocate in at most 18 months on average.   [Confirmed]</a:t>
            </a: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IN" sz="1500" dirty="0">
                <a:latin typeface="Century Schoolbook" panose="02040604050505020304" pitchFamily="18" charset="0"/>
              </a:rPr>
              <a:t> For the people who are relocating on a yearly basis, it is not financially convenient to buy new furniture.  [Confirmed]</a:t>
            </a: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IN" sz="1500" dirty="0">
                <a:latin typeface="Century Schoolbook" panose="02040604050505020304" pitchFamily="18" charset="0"/>
              </a:rPr>
              <a:t> Furniture waste: Over 9 million tons of furniture is tossed away every year. 			        [Confirmed]</a:t>
            </a: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IN" sz="2000" dirty="0">
              <a:latin typeface="Century Schoolbook" panose="02040604050505020304" pitchFamily="18" charset="0"/>
            </a:endParaRP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16B675-3D22-D381-741B-A3B5E1DB739C}"/>
              </a:ext>
            </a:extLst>
          </p:cNvPr>
          <p:cNvSpPr txBox="1"/>
          <p:nvPr/>
        </p:nvSpPr>
        <p:spPr>
          <a:xfrm>
            <a:off x="1310640" y="569276"/>
            <a:ext cx="968248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rgbClr val="694634"/>
                </a:solidFill>
                <a:latin typeface="Century Schoolbook" panose="02040604050505020304" pitchFamily="18" charset="0"/>
              </a:rPr>
              <a:t>Problems are actually problems!!! </a:t>
            </a:r>
            <a:endParaRPr lang="en-US" sz="1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9977536-22A2-EBB9-0A6A-A44F3F2798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640" y="2047240"/>
            <a:ext cx="431800" cy="431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9A3B4A8-2739-3AAD-9600-C37530ED26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880" y="2524076"/>
            <a:ext cx="431800" cy="431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840E19F-F282-E616-6E43-12DD77316D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640" y="2963496"/>
            <a:ext cx="431800" cy="431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9CE320B-2462-688A-8C88-D117543270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880" y="3447953"/>
            <a:ext cx="431800" cy="43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95596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ageCurlDouble"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BB778-BC6F-4142-BDA7-30C00E9D3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Key points derived from questionnaire to be addressed by the product 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C762CB-7AB0-47F6-8802-CE934B909A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82825"/>
            <a:ext cx="10515600" cy="4351338"/>
          </a:xfrm>
        </p:spPr>
        <p:txBody>
          <a:bodyPr>
            <a:normAutofit/>
          </a:bodyPr>
          <a:lstStyle/>
          <a:p>
            <a:r>
              <a:rPr lang="en-US" sz="2000" dirty="0"/>
              <a:t>Majority of population change their living place, on an average at most every 1 to 2 years.</a:t>
            </a:r>
          </a:p>
          <a:p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DFA786-1CD0-3258-ECBB-09C228ADD9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4020" y="2811079"/>
            <a:ext cx="3534146" cy="2840062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5287D57-EE3A-E9B3-2F39-D8D33800BE18}"/>
              </a:ext>
            </a:extLst>
          </p:cNvPr>
          <p:cNvSpPr txBox="1"/>
          <p:nvPr/>
        </p:nvSpPr>
        <p:spPr>
          <a:xfrm>
            <a:off x="11247120" y="6264831"/>
            <a:ext cx="725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Test 1</a:t>
            </a:r>
          </a:p>
        </p:txBody>
      </p:sp>
    </p:spTree>
    <p:extLst>
      <p:ext uri="{BB962C8B-B14F-4D97-AF65-F5344CB8AC3E}">
        <p14:creationId xmlns:p14="http://schemas.microsoft.com/office/powerpoint/2010/main" val="401532956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ageCurlDouble"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920</TotalTime>
  <Words>1779</Words>
  <Application>Microsoft Office PowerPoint</Application>
  <PresentationFormat>Widescreen</PresentationFormat>
  <Paragraphs>238</Paragraphs>
  <Slides>36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2" baseType="lpstr">
      <vt:lpstr>Arial</vt:lpstr>
      <vt:lpstr>Calibri</vt:lpstr>
      <vt:lpstr>Calibri Light</vt:lpstr>
      <vt:lpstr>Century Schoolbook</vt:lpstr>
      <vt:lpstr>Wingdings</vt:lpstr>
      <vt:lpstr>Office Theme</vt:lpstr>
      <vt:lpstr>PowerPoint Presentation</vt:lpstr>
      <vt:lpstr>Problems</vt:lpstr>
      <vt:lpstr>Problems</vt:lpstr>
      <vt:lpstr>Evaluating other Problems through two Questionnaires</vt:lpstr>
      <vt:lpstr>Problems</vt:lpstr>
      <vt:lpstr>Problems</vt:lpstr>
      <vt:lpstr>Problems</vt:lpstr>
      <vt:lpstr>PowerPoint Presentation</vt:lpstr>
      <vt:lpstr>Other Key points derived from questionnaire to be addressed by the product :</vt:lpstr>
      <vt:lpstr>Other Key points derived from questionnaire to be addressed by the product :</vt:lpstr>
      <vt:lpstr>Other Key points derived from questionnaire to be addressed by the product :</vt:lpstr>
      <vt:lpstr>Other Key points derived from questionnaire to be addressed by the product :</vt:lpstr>
      <vt:lpstr>Other Key points derived from questionnaire to be addressed by the product :</vt:lpstr>
      <vt:lpstr>Other Key points derived from questionnaire to be addressed by the product :</vt:lpstr>
      <vt:lpstr>Summary </vt:lpstr>
      <vt:lpstr>Business Concept</vt:lpstr>
      <vt:lpstr>PowerPoint Presentation</vt:lpstr>
      <vt:lpstr>Is FurRent the first to rent furniture ?</vt:lpstr>
      <vt:lpstr>NO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Alternatives</vt:lpstr>
      <vt:lpstr>Cost Structure</vt:lpstr>
      <vt:lpstr>Revenue Structure</vt:lpstr>
      <vt:lpstr>Market Size</vt:lpstr>
      <vt:lpstr>TAM</vt:lpstr>
      <vt:lpstr>TAM</vt:lpstr>
      <vt:lpstr>TAM</vt:lpstr>
      <vt:lpstr>Lean Canvas</vt:lpstr>
      <vt:lpstr>PowerPoint Presentation</vt:lpstr>
      <vt:lpstr>Thank you  for your Attention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Nilesh D</dc:creator>
  <cp:lastModifiedBy>alireza samadi</cp:lastModifiedBy>
  <cp:revision>49</cp:revision>
  <dcterms:created xsi:type="dcterms:W3CDTF">2022-04-12T08:54:28Z</dcterms:created>
  <dcterms:modified xsi:type="dcterms:W3CDTF">2022-05-11T08:35:13Z</dcterms:modified>
</cp:coreProperties>
</file>